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12">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71"/>
  </p:notesMasterIdLst>
  <p:sldIdLst>
    <p:sldId id="347" r:id="rId11"/>
    <p:sldId id="400" r:id="rId12"/>
    <p:sldId id="432" r:id="rId13"/>
    <p:sldId id="433" r:id="rId14"/>
    <p:sldId id="434" r:id="rId15"/>
    <p:sldId id="435" r:id="rId16"/>
    <p:sldId id="436" r:id="rId17"/>
    <p:sldId id="437" r:id="rId18"/>
    <p:sldId id="438" r:id="rId19"/>
    <p:sldId id="439" r:id="rId20"/>
    <p:sldId id="440" r:id="rId21"/>
    <p:sldId id="441" r:id="rId22"/>
    <p:sldId id="442" r:id="rId23"/>
    <p:sldId id="490" r:id="rId24"/>
    <p:sldId id="443" r:id="rId25"/>
    <p:sldId id="491" r:id="rId26"/>
    <p:sldId id="492" r:id="rId27"/>
    <p:sldId id="493" r:id="rId28"/>
    <p:sldId id="444" r:id="rId29"/>
    <p:sldId id="445" r:id="rId30"/>
    <p:sldId id="448" r:id="rId31"/>
    <p:sldId id="447" r:id="rId32"/>
    <p:sldId id="403"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61" r:id="rId46"/>
    <p:sldId id="462" r:id="rId47"/>
    <p:sldId id="463" r:id="rId48"/>
    <p:sldId id="464" r:id="rId49"/>
    <p:sldId id="465" r:id="rId50"/>
    <p:sldId id="467" r:id="rId51"/>
    <p:sldId id="469" r:id="rId52"/>
    <p:sldId id="470" r:id="rId53"/>
    <p:sldId id="471" r:id="rId54"/>
    <p:sldId id="472" r:id="rId55"/>
    <p:sldId id="474" r:id="rId56"/>
    <p:sldId id="475" r:id="rId57"/>
    <p:sldId id="476" r:id="rId58"/>
    <p:sldId id="477" r:id="rId59"/>
    <p:sldId id="478" r:id="rId60"/>
    <p:sldId id="481" r:id="rId61"/>
    <p:sldId id="480" r:id="rId62"/>
    <p:sldId id="482" r:id="rId63"/>
    <p:sldId id="483" r:id="rId64"/>
    <p:sldId id="484" r:id="rId65"/>
    <p:sldId id="485" r:id="rId66"/>
    <p:sldId id="486" r:id="rId67"/>
    <p:sldId id="488" r:id="rId68"/>
    <p:sldId id="489" r:id="rId69"/>
    <p:sldId id="321" r:id="rId70"/>
  </p:sldIdLst>
  <p:sldSz cx="12190413" cy="68595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2">
          <p15:clr>
            <a:srgbClr val="A4A3A4"/>
          </p15:clr>
        </p15:guide>
        <p15:guide id="2" pos="38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E41"/>
    <a:srgbClr val="1983B7"/>
    <a:srgbClr val="18D2A6"/>
    <a:srgbClr val="03A6AF"/>
    <a:srgbClr val="0374AF"/>
    <a:srgbClr val="14B28B"/>
    <a:srgbClr val="01ACBE"/>
    <a:srgbClr val="0170C1"/>
    <a:srgbClr val="EB5145"/>
    <a:srgbClr val="EB53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2" autoAdjust="0"/>
    <p:restoredTop sz="94875" autoAdjust="0"/>
  </p:normalViewPr>
  <p:slideViewPr>
    <p:cSldViewPr snapToGrid="0" showGuides="1">
      <p:cViewPr varScale="1">
        <p:scale>
          <a:sx n="68" d="100"/>
          <a:sy n="68" d="100"/>
        </p:scale>
        <p:origin x="144" y="66"/>
      </p:cViewPr>
      <p:guideLst>
        <p:guide orient="horz" pos="2302"/>
        <p:guide pos="38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203101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37251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33441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328423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486705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2273938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385129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2515056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17306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3344784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46503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3657080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83908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17791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1566576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109219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60502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402051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3478290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2323440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10460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870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03308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21681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7393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63712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50669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4583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04503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1121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32999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77660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7270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56000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2754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67769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506060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00505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69567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1376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37938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78438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73671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70546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991080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89305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99043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7479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19948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040523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119938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74392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84660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47633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80533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3125449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156790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64321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05562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t>1/16/2019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t>1/16/2019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t>1/16/2019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t>1/16/2019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t>1/16/2019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t>1/16/2019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3.xml"/><Relationship Id="rId1" Type="http://schemas.openxmlformats.org/officeDocument/2006/relationships/vmlDrawing" Target="../drawings/vmlDrawing1.vml"/><Relationship Id="rId5" Type="http://schemas.openxmlformats.org/officeDocument/2006/relationships/image" Target="../media/image45.emf"/><Relationship Id="rId4" Type="http://schemas.openxmlformats.org/officeDocument/2006/relationships/package" Target="../embeddings/Microsoft_Word_Document.docx"/></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43.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3.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3.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43.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43.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43.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43.xml"/><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43.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43.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43.xml"/><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43.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43.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43.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43.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43.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3.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jpeg"/><Relationship Id="rId4"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0" name="PA_标题 1"/>
          <p:cNvSpPr txBox="1"/>
          <p:nvPr>
            <p:custDataLst>
              <p:tags r:id="rId1"/>
            </p:custDataLst>
          </p:nvPr>
        </p:nvSpPr>
        <p:spPr>
          <a:xfrm>
            <a:off x="1058308" y="1959769"/>
            <a:ext cx="10361851" cy="1470025"/>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4"/>
                </a:solidFill>
                <a:latin typeface="微软雅黑" panose="020B0503020204020204" pitchFamily="34" charset="-122"/>
                <a:ea typeface="微软雅黑" panose="020B0503020204020204" pitchFamily="34" charset="-122"/>
              </a:rPr>
              <a:t>软件需求工程项目收尾评审</a:t>
            </a:r>
          </a:p>
        </p:txBody>
      </p:sp>
      <p:sp>
        <p:nvSpPr>
          <p:cNvPr id="31" name="PA_副标题 2"/>
          <p:cNvSpPr txBox="1"/>
          <p:nvPr>
            <p:custDataLst>
              <p:tags r:id="rId2"/>
            </p:custDataLst>
          </p:nvPr>
        </p:nvSpPr>
        <p:spPr>
          <a:xfrm>
            <a:off x="1689737" y="3605257"/>
            <a:ext cx="853328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G19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小组</a:t>
            </a:r>
          </a:p>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成员：彭慧铭、胡锦波、林鑫、李梦雷、李逸欢</a:t>
            </a:r>
          </a:p>
        </p:txBody>
      </p:sp>
      <p:grpSp>
        <p:nvGrpSpPr>
          <p:cNvPr id="32" name="Group 38"/>
          <p:cNvGrpSpPr/>
          <p:nvPr/>
        </p:nvGrpSpPr>
        <p:grpSpPr>
          <a:xfrm flipH="1">
            <a:off x="5451703" y="5114786"/>
            <a:ext cx="1575060" cy="160804"/>
            <a:chOff x="5548426" y="3343939"/>
            <a:chExt cx="833173" cy="85061"/>
          </a:xfrm>
          <a:solidFill>
            <a:srgbClr val="1983B7"/>
          </a:solidFill>
        </p:grpSpPr>
        <p:sp>
          <p:nvSpPr>
            <p:cNvPr id="33" name="Oval 31"/>
            <p:cNvSpPr/>
            <p:nvPr/>
          </p:nvSpPr>
          <p:spPr>
            <a:xfrm>
              <a:off x="5548426"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4" name="Oval 32"/>
            <p:cNvSpPr/>
            <p:nvPr/>
          </p:nvSpPr>
          <p:spPr>
            <a:xfrm>
              <a:off x="5698049"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5" name="Oval 33"/>
            <p:cNvSpPr/>
            <p:nvPr/>
          </p:nvSpPr>
          <p:spPr>
            <a:xfrm>
              <a:off x="5847671"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6" name="Oval 34"/>
            <p:cNvSpPr/>
            <p:nvPr/>
          </p:nvSpPr>
          <p:spPr>
            <a:xfrm>
              <a:off x="5997294"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7" name="Oval 35"/>
            <p:cNvSpPr/>
            <p:nvPr/>
          </p:nvSpPr>
          <p:spPr>
            <a:xfrm>
              <a:off x="6146917"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8" name="Oval 36"/>
            <p:cNvSpPr/>
            <p:nvPr/>
          </p:nvSpPr>
          <p:spPr>
            <a:xfrm>
              <a:off x="6296538"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Effect transition="in" filter="fade">
                                      <p:cBhvr>
                                        <p:cTn id="13" dur="500"/>
                                        <p:tgtEl>
                                          <p:spTgt spid="3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xEl>
                                              <p:pRg st="1" end="1"/>
                                            </p:txEl>
                                          </p:spTgt>
                                        </p:tgtEl>
                                        <p:attrNameLst>
                                          <p:attrName>style.visibility</p:attrName>
                                        </p:attrNameLst>
                                      </p:cBhvr>
                                      <p:to>
                                        <p:strVal val="visible"/>
                                      </p:to>
                                    </p:set>
                                    <p:animEffect transition="in" filter="fade">
                                      <p:cBhvr>
                                        <p:cTn id="18" dur="500"/>
                                        <p:tgtEl>
                                          <p:spTgt spid="31">
                                            <p:txEl>
                                              <p:pRg st="1" end="1"/>
                                            </p:tx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anim calcmode="lin" valueType="num">
                                      <p:cBhvr>
                                        <p:cTn id="22" dur="750" fill="hold"/>
                                        <p:tgtEl>
                                          <p:spTgt spid="32"/>
                                        </p:tgtEl>
                                        <p:attrNameLst>
                                          <p:attrName>ppt_x</p:attrName>
                                        </p:attrNameLst>
                                      </p:cBhvr>
                                      <p:tavLst>
                                        <p:tav tm="0">
                                          <p:val>
                                            <p:strVal val="#ppt_x"/>
                                          </p:val>
                                        </p:tav>
                                        <p:tav tm="100000">
                                          <p:val>
                                            <p:strVal val="#ppt_x"/>
                                          </p:val>
                                        </p:tav>
                                      </p:tavLst>
                                    </p:anim>
                                    <p:anim calcmode="lin" valueType="num">
                                      <p:cBhvr>
                                        <p:cTn id="23" dur="7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938072" y="541806"/>
              <a:ext cx="2345497"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9.WBS</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词典</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9" name="图片 8" descr="C:\Users\ADMINI~1\AppData\Local\Temp\WeChat Files\696206556065727653.png">
            <a:extLst>
              <a:ext uri="{FF2B5EF4-FFF2-40B4-BE49-F238E27FC236}">
                <a16:creationId xmlns:a16="http://schemas.microsoft.com/office/drawing/2014/main" id="{D6262128-E4D7-4CF2-B36C-5A951D73FB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2336452" y="2219518"/>
            <a:ext cx="7548735" cy="3798143"/>
          </a:xfrm>
          <a:prstGeom prst="rect">
            <a:avLst/>
          </a:prstGeom>
          <a:noFill/>
          <a:ln>
            <a:noFill/>
          </a:ln>
        </p:spPr>
      </p:pic>
    </p:spTree>
    <p:extLst>
      <p:ext uri="{BB962C8B-B14F-4D97-AF65-F5344CB8AC3E}">
        <p14:creationId xmlns:p14="http://schemas.microsoft.com/office/powerpoint/2010/main" val="2467591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5"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任务分工</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graphicFrame>
        <p:nvGraphicFramePr>
          <p:cNvPr id="2" name="表格 1">
            <a:extLst>
              <a:ext uri="{FF2B5EF4-FFF2-40B4-BE49-F238E27FC236}">
                <a16:creationId xmlns:a16="http://schemas.microsoft.com/office/drawing/2014/main" id="{6BF5CAE1-BCF6-4D4C-A394-CB524226BEB0}"/>
              </a:ext>
            </a:extLst>
          </p:cNvPr>
          <p:cNvGraphicFramePr>
            <a:graphicFrameLocks noGrp="1"/>
          </p:cNvGraphicFramePr>
          <p:nvPr>
            <p:extLst>
              <p:ext uri="{D42A27DB-BD31-4B8C-83A1-F6EECF244321}">
                <p14:modId xmlns:p14="http://schemas.microsoft.com/office/powerpoint/2010/main" val="3042844037"/>
              </p:ext>
            </p:extLst>
          </p:nvPr>
        </p:nvGraphicFramePr>
        <p:xfrm>
          <a:off x="3329912" y="1437360"/>
          <a:ext cx="5561815" cy="5344140"/>
        </p:xfrm>
        <a:graphic>
          <a:graphicData uri="http://schemas.openxmlformats.org/drawingml/2006/table">
            <a:tbl>
              <a:tblPr firstRow="1" firstCol="1" bandRow="1">
                <a:tableStyleId>{5C22544A-7EE6-4342-B048-85BDC9FD1C3A}</a:tableStyleId>
              </a:tblPr>
              <a:tblGrid>
                <a:gridCol w="1187778">
                  <a:extLst>
                    <a:ext uri="{9D8B030D-6E8A-4147-A177-3AD203B41FA5}">
                      <a16:colId xmlns:a16="http://schemas.microsoft.com/office/drawing/2014/main" val="971943901"/>
                    </a:ext>
                  </a:extLst>
                </a:gridCol>
                <a:gridCol w="1383489">
                  <a:extLst>
                    <a:ext uri="{9D8B030D-6E8A-4147-A177-3AD203B41FA5}">
                      <a16:colId xmlns:a16="http://schemas.microsoft.com/office/drawing/2014/main" val="3166130604"/>
                    </a:ext>
                  </a:extLst>
                </a:gridCol>
                <a:gridCol w="2990548">
                  <a:extLst>
                    <a:ext uri="{9D8B030D-6E8A-4147-A177-3AD203B41FA5}">
                      <a16:colId xmlns:a16="http://schemas.microsoft.com/office/drawing/2014/main" val="952904918"/>
                    </a:ext>
                  </a:extLst>
                </a:gridCol>
              </a:tblGrid>
              <a:tr h="240906">
                <a:tc>
                  <a:txBody>
                    <a:bodyPr/>
                    <a:lstStyle/>
                    <a:p>
                      <a:pPr indent="306070" algn="ctr">
                        <a:spcAft>
                          <a:spcPts val="0"/>
                        </a:spcAft>
                      </a:pPr>
                      <a:r>
                        <a:rPr lang="zh-CN" sz="1400" b="1" kern="100">
                          <a:effectLst/>
                        </a:rPr>
                        <a:t>角色</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6070" algn="ctr">
                        <a:spcAft>
                          <a:spcPts val="0"/>
                        </a:spcAft>
                      </a:pPr>
                      <a:r>
                        <a:rPr lang="zh-CN" sz="1400" b="1" kern="100">
                          <a:effectLst/>
                        </a:rPr>
                        <a:t>人员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6070" algn="ctr">
                        <a:spcAft>
                          <a:spcPts val="0"/>
                        </a:spcAft>
                      </a:pPr>
                      <a:r>
                        <a:rPr lang="zh-CN" sz="1400" b="1" kern="100">
                          <a:effectLst/>
                        </a:rPr>
                        <a:t>职责</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2651215673"/>
                  </a:ext>
                </a:extLst>
              </a:tr>
              <a:tr h="1254052">
                <a:tc>
                  <a:txBody>
                    <a:bodyPr/>
                    <a:lstStyle/>
                    <a:p>
                      <a:pPr indent="127000" algn="ctr">
                        <a:spcAft>
                          <a:spcPts val="0"/>
                        </a:spcAft>
                      </a:pPr>
                      <a:r>
                        <a:rPr lang="zh-CN" sz="1400" b="1" kern="100">
                          <a:effectLst/>
                        </a:rPr>
                        <a:t>项目经理</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彭慧铭</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负责项目的整体规划和管理</a:t>
                      </a:r>
                    </a:p>
                    <a:p>
                      <a:pPr indent="304800" algn="just">
                        <a:spcAft>
                          <a:spcPts val="0"/>
                        </a:spcAft>
                      </a:pPr>
                      <a:r>
                        <a:rPr lang="zh-CN" sz="1400" b="0" kern="100">
                          <a:effectLst/>
                        </a:rPr>
                        <a:t>负责项目计划的制定和维护</a:t>
                      </a:r>
                    </a:p>
                    <a:p>
                      <a:pPr indent="304800" algn="just">
                        <a:spcAft>
                          <a:spcPts val="0"/>
                        </a:spcAft>
                      </a:pPr>
                      <a:r>
                        <a:rPr lang="zh-CN" sz="1400" b="0" kern="100">
                          <a:effectLst/>
                        </a:rPr>
                        <a:t>负责资源的分配和协调活动</a:t>
                      </a:r>
                    </a:p>
                    <a:p>
                      <a:pPr indent="304800" algn="just">
                        <a:spcAft>
                          <a:spcPts val="0"/>
                        </a:spcAft>
                      </a:pPr>
                      <a:r>
                        <a:rPr lang="zh-CN" sz="1400" b="0" kern="100">
                          <a:effectLst/>
                        </a:rPr>
                        <a:t>负责项目的跟踪和管理</a:t>
                      </a:r>
                    </a:p>
                    <a:p>
                      <a:pPr indent="304800" algn="just">
                        <a:spcAft>
                          <a:spcPts val="0"/>
                        </a:spcAft>
                      </a:pPr>
                      <a:r>
                        <a:rPr lang="zh-CN" sz="1400" b="0" kern="100">
                          <a:effectLst/>
                        </a:rPr>
                        <a:t>参与项目技术评审和阶段评审</a:t>
                      </a:r>
                    </a:p>
                    <a:p>
                      <a:pPr indent="304800" algn="just">
                        <a:spcAft>
                          <a:spcPts val="0"/>
                        </a:spcAft>
                      </a:pPr>
                      <a:r>
                        <a:rPr lang="zh-CN" sz="1400" b="0" kern="100">
                          <a:effectLst/>
                        </a:rPr>
                        <a:t>对项目工作产品的最终质量负责</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1984254494"/>
                  </a:ext>
                </a:extLst>
              </a:tr>
              <a:tr h="418017">
                <a:tc>
                  <a:txBody>
                    <a:bodyPr/>
                    <a:lstStyle/>
                    <a:p>
                      <a:pPr indent="127000" algn="ctr">
                        <a:spcAft>
                          <a:spcPts val="0"/>
                        </a:spcAft>
                      </a:pPr>
                      <a:r>
                        <a:rPr lang="zh-CN" sz="1400" b="1" kern="100">
                          <a:effectLst/>
                        </a:rPr>
                        <a:t>需求管理</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小组</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负责项目的需求调研</a:t>
                      </a:r>
                    </a:p>
                    <a:p>
                      <a:pPr indent="304800" algn="just">
                        <a:spcAft>
                          <a:spcPts val="0"/>
                        </a:spcAft>
                      </a:pPr>
                      <a:r>
                        <a:rPr lang="zh-CN" sz="1400" b="0" kern="100">
                          <a:effectLst/>
                        </a:rPr>
                        <a:t>负责编写需求规格说明书</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3669239156"/>
                  </a:ext>
                </a:extLst>
              </a:tr>
              <a:tr h="418017">
                <a:tc>
                  <a:txBody>
                    <a:bodyPr/>
                    <a:lstStyle/>
                    <a:p>
                      <a:pPr indent="127000" algn="ctr">
                        <a:spcAft>
                          <a:spcPts val="0"/>
                        </a:spcAft>
                      </a:pPr>
                      <a:r>
                        <a:rPr lang="zh-CN" sz="1400" b="1" kern="100">
                          <a:effectLst/>
                        </a:rPr>
                        <a:t>原型设计</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dirty="0">
                          <a:effectLst/>
                        </a:rPr>
                        <a:t>李逸欢、</a:t>
                      </a:r>
                      <a:r>
                        <a:rPr lang="zh-CN" altLang="en-US" sz="1400" b="0" kern="100" dirty="0">
                          <a:effectLst/>
                        </a:rPr>
                        <a:t>林</a:t>
                      </a:r>
                      <a:r>
                        <a:rPr lang="zh-CN" sz="1400" b="0" kern="100" dirty="0">
                          <a:effectLst/>
                        </a:rPr>
                        <a:t>鑫</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负责产品原型的设计</a:t>
                      </a:r>
                    </a:p>
                    <a:p>
                      <a:pPr indent="304800" algn="just">
                        <a:spcAft>
                          <a:spcPts val="0"/>
                        </a:spcAft>
                      </a:pPr>
                      <a:r>
                        <a:rPr lang="zh-CN" sz="1400" b="0" kern="100">
                          <a:effectLst/>
                        </a:rPr>
                        <a:t>负责产品界面的设计</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334815045"/>
                  </a:ext>
                </a:extLst>
              </a:tr>
              <a:tr h="1045043">
                <a:tc>
                  <a:txBody>
                    <a:bodyPr/>
                    <a:lstStyle/>
                    <a:p>
                      <a:pPr indent="127000" algn="ctr">
                        <a:spcAft>
                          <a:spcPts val="0"/>
                        </a:spcAft>
                      </a:pPr>
                      <a:r>
                        <a:rPr lang="zh-CN" sz="1400" b="1" kern="100">
                          <a:effectLst/>
                        </a:rPr>
                        <a:t>测试人员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dirty="0">
                          <a:effectLst/>
                        </a:rPr>
                        <a:t>小组</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dirty="0">
                          <a:effectLst/>
                        </a:rPr>
                        <a:t>负责制定测试计划</a:t>
                      </a:r>
                    </a:p>
                    <a:p>
                      <a:pPr indent="304800" algn="just">
                        <a:spcAft>
                          <a:spcPts val="0"/>
                        </a:spcAft>
                      </a:pPr>
                      <a:r>
                        <a:rPr lang="zh-CN" sz="1400" b="0" kern="100" dirty="0">
                          <a:effectLst/>
                        </a:rPr>
                        <a:t>负责设计测试用例</a:t>
                      </a:r>
                    </a:p>
                    <a:p>
                      <a:pPr indent="304800" algn="just">
                        <a:spcAft>
                          <a:spcPts val="0"/>
                        </a:spcAft>
                      </a:pPr>
                      <a:r>
                        <a:rPr lang="zh-CN" sz="1400" b="0" kern="100" dirty="0">
                          <a:effectLst/>
                        </a:rPr>
                        <a:t>准备测试数据、测试环境</a:t>
                      </a:r>
                    </a:p>
                    <a:p>
                      <a:pPr indent="304800" algn="just">
                        <a:spcAft>
                          <a:spcPts val="0"/>
                        </a:spcAft>
                      </a:pPr>
                      <a:r>
                        <a:rPr lang="zh-CN" sz="1400" b="0" kern="100" dirty="0">
                          <a:effectLst/>
                        </a:rPr>
                        <a:t>执行测试，记录测试结果</a:t>
                      </a:r>
                    </a:p>
                    <a:p>
                      <a:pPr indent="304800" algn="just">
                        <a:spcAft>
                          <a:spcPts val="0"/>
                        </a:spcAft>
                      </a:pPr>
                      <a:r>
                        <a:rPr lang="zh-CN" sz="1400" b="0" kern="100" dirty="0">
                          <a:effectLst/>
                        </a:rPr>
                        <a:t>编写测试总结报告</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4194513319"/>
                  </a:ext>
                </a:extLst>
              </a:tr>
              <a:tr h="1045043">
                <a:tc>
                  <a:txBody>
                    <a:bodyPr/>
                    <a:lstStyle/>
                    <a:p>
                      <a:pPr indent="127000" algn="ctr">
                        <a:spcAft>
                          <a:spcPts val="0"/>
                        </a:spcAft>
                      </a:pPr>
                      <a:r>
                        <a:rPr lang="zh-CN" sz="1400" b="1" kern="100">
                          <a:effectLst/>
                        </a:rPr>
                        <a:t>配置管理员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林鑫</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负责制定配置管理计划</a:t>
                      </a:r>
                    </a:p>
                    <a:p>
                      <a:pPr indent="304800" algn="just">
                        <a:spcAft>
                          <a:spcPts val="0"/>
                        </a:spcAft>
                      </a:pPr>
                      <a:r>
                        <a:rPr lang="zh-CN" sz="1400" b="0" kern="100">
                          <a:effectLst/>
                        </a:rPr>
                        <a:t>建立与维护配置库</a:t>
                      </a:r>
                    </a:p>
                    <a:p>
                      <a:pPr indent="304800" algn="just">
                        <a:spcAft>
                          <a:spcPts val="0"/>
                        </a:spcAft>
                      </a:pPr>
                      <a:r>
                        <a:rPr lang="zh-CN" sz="1400" b="0" kern="100">
                          <a:effectLst/>
                        </a:rPr>
                        <a:t>建立和发布基线</a:t>
                      </a:r>
                    </a:p>
                    <a:p>
                      <a:pPr indent="304800" algn="just">
                        <a:spcAft>
                          <a:spcPts val="0"/>
                        </a:spcAft>
                      </a:pPr>
                      <a:r>
                        <a:rPr lang="zh-CN" sz="1400" b="0" kern="100">
                          <a:effectLst/>
                        </a:rPr>
                        <a:t>对配置库的状态进行跟踪和统计</a:t>
                      </a:r>
                    </a:p>
                    <a:p>
                      <a:pPr indent="304800" algn="just">
                        <a:spcAft>
                          <a:spcPts val="0"/>
                        </a:spcAft>
                      </a:pPr>
                      <a:r>
                        <a:rPr lang="zh-CN" sz="1400" b="0" kern="100">
                          <a:effectLst/>
                        </a:rPr>
                        <a:t>负责配置变更的跟踪</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3306009806"/>
                  </a:ext>
                </a:extLst>
              </a:tr>
              <a:tr h="418017">
                <a:tc>
                  <a:txBody>
                    <a:bodyPr/>
                    <a:lstStyle/>
                    <a:p>
                      <a:pPr indent="127000" algn="ctr">
                        <a:spcAft>
                          <a:spcPts val="0"/>
                        </a:spcAft>
                      </a:pPr>
                      <a:r>
                        <a:rPr lang="zh-CN" sz="1400" b="1" kern="100">
                          <a:effectLst/>
                        </a:rPr>
                        <a:t>文档编辑员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李梦雷</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负责文档的主要编辑及会议记录</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2184894650"/>
                  </a:ext>
                </a:extLst>
              </a:tr>
              <a:tr h="418017">
                <a:tc>
                  <a:txBody>
                    <a:bodyPr/>
                    <a:lstStyle/>
                    <a:p>
                      <a:pPr indent="127000" algn="ctr">
                        <a:spcAft>
                          <a:spcPts val="0"/>
                        </a:spcAft>
                      </a:pPr>
                      <a:r>
                        <a:rPr lang="zh-CN" sz="1400" b="1" kern="100">
                          <a:effectLst/>
                        </a:rPr>
                        <a:t>文档编辑员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胡锦波</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dirty="0">
                          <a:effectLst/>
                        </a:rPr>
                        <a:t>负责</a:t>
                      </a:r>
                      <a:r>
                        <a:rPr lang="en-US" sz="1400" b="0" kern="100" dirty="0">
                          <a:effectLst/>
                        </a:rPr>
                        <a:t>PPT</a:t>
                      </a:r>
                      <a:r>
                        <a:rPr lang="zh-CN" sz="1400" b="0" kern="100" dirty="0">
                          <a:effectLst/>
                        </a:rPr>
                        <a:t>的主要制作及文档修正</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811955703"/>
                  </a:ext>
                </a:extLst>
              </a:tr>
            </a:tbl>
          </a:graphicData>
        </a:graphic>
      </p:graphicFrame>
    </p:spTree>
    <p:extLst>
      <p:ext uri="{BB962C8B-B14F-4D97-AF65-F5344CB8AC3E}">
        <p14:creationId xmlns:p14="http://schemas.microsoft.com/office/powerpoint/2010/main" val="1227641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5091159" y="541806"/>
              <a:ext cx="203932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甘特图</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A8C29F54-BC4D-4540-8441-6198E8861947}"/>
              </a:ext>
            </a:extLst>
          </p:cNvPr>
          <p:cNvPicPr>
            <a:picLocks noChangeAspect="1"/>
          </p:cNvPicPr>
          <p:nvPr/>
        </p:nvPicPr>
        <p:blipFill>
          <a:blip r:embed="rId3"/>
          <a:stretch>
            <a:fillRect/>
          </a:stretch>
        </p:blipFill>
        <p:spPr>
          <a:xfrm>
            <a:off x="652678" y="1290312"/>
            <a:ext cx="9848850" cy="4838700"/>
          </a:xfrm>
          <a:prstGeom prst="rect">
            <a:avLst/>
          </a:prstGeom>
        </p:spPr>
      </p:pic>
    </p:spTree>
    <p:extLst>
      <p:ext uri="{BB962C8B-B14F-4D97-AF65-F5344CB8AC3E}">
        <p14:creationId xmlns:p14="http://schemas.microsoft.com/office/powerpoint/2010/main" val="2477172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8" name="图片 7">
            <a:extLst>
              <a:ext uri="{FF2B5EF4-FFF2-40B4-BE49-F238E27FC236}">
                <a16:creationId xmlns:a16="http://schemas.microsoft.com/office/drawing/2014/main" id="{2F74F196-0122-4578-A099-E9E514C33EFC}"/>
              </a:ext>
            </a:extLst>
          </p:cNvPr>
          <p:cNvPicPr>
            <a:picLocks noChangeAspect="1"/>
          </p:cNvPicPr>
          <p:nvPr/>
        </p:nvPicPr>
        <p:blipFill>
          <a:blip r:embed="rId3"/>
          <a:stretch>
            <a:fillRect/>
          </a:stretch>
        </p:blipFill>
        <p:spPr>
          <a:xfrm>
            <a:off x="2166035" y="1437360"/>
            <a:ext cx="4080000" cy="5239840"/>
          </a:xfrm>
          <a:prstGeom prst="rect">
            <a:avLst/>
          </a:prstGeom>
        </p:spPr>
      </p:pic>
      <p:pic>
        <p:nvPicPr>
          <p:cNvPr id="9" name="图片 8">
            <a:extLst>
              <a:ext uri="{FF2B5EF4-FFF2-40B4-BE49-F238E27FC236}">
                <a16:creationId xmlns:a16="http://schemas.microsoft.com/office/drawing/2014/main" id="{2A170E1A-B476-4626-8BDE-95F7B11E5A3B}"/>
              </a:ext>
            </a:extLst>
          </p:cNvPr>
          <p:cNvPicPr>
            <a:picLocks noChangeAspect="1"/>
          </p:cNvPicPr>
          <p:nvPr/>
        </p:nvPicPr>
        <p:blipFill>
          <a:blip r:embed="rId4"/>
          <a:stretch>
            <a:fillRect/>
          </a:stretch>
        </p:blipFill>
        <p:spPr>
          <a:xfrm>
            <a:off x="6504784" y="2745381"/>
            <a:ext cx="4574476" cy="2129238"/>
          </a:xfrm>
          <a:prstGeom prst="rect">
            <a:avLst/>
          </a:prstGeom>
        </p:spPr>
      </p:pic>
    </p:spTree>
    <p:extLst>
      <p:ext uri="{BB962C8B-B14F-4D97-AF65-F5344CB8AC3E}">
        <p14:creationId xmlns:p14="http://schemas.microsoft.com/office/powerpoint/2010/main" val="549301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0" name="图片 9">
            <a:extLst>
              <a:ext uri="{FF2B5EF4-FFF2-40B4-BE49-F238E27FC236}">
                <a16:creationId xmlns:a16="http://schemas.microsoft.com/office/drawing/2014/main" id="{EE9FF4BC-F72C-4005-9DC9-93761F93A9F8}"/>
              </a:ext>
            </a:extLst>
          </p:cNvPr>
          <p:cNvPicPr>
            <a:picLocks noChangeAspect="1"/>
          </p:cNvPicPr>
          <p:nvPr/>
        </p:nvPicPr>
        <p:blipFill>
          <a:blip r:embed="rId3"/>
          <a:stretch>
            <a:fillRect/>
          </a:stretch>
        </p:blipFill>
        <p:spPr>
          <a:xfrm>
            <a:off x="566179" y="1381125"/>
            <a:ext cx="5314572" cy="4526285"/>
          </a:xfrm>
          <a:prstGeom prst="rect">
            <a:avLst/>
          </a:prstGeom>
        </p:spPr>
      </p:pic>
      <p:pic>
        <p:nvPicPr>
          <p:cNvPr id="2" name="图片 1">
            <a:extLst>
              <a:ext uri="{FF2B5EF4-FFF2-40B4-BE49-F238E27FC236}">
                <a16:creationId xmlns:a16="http://schemas.microsoft.com/office/drawing/2014/main" id="{5C507677-0892-47BC-9BEC-A9016B805AD2}"/>
              </a:ext>
            </a:extLst>
          </p:cNvPr>
          <p:cNvPicPr>
            <a:picLocks noChangeAspect="1"/>
          </p:cNvPicPr>
          <p:nvPr/>
        </p:nvPicPr>
        <p:blipFill>
          <a:blip r:embed="rId4"/>
          <a:stretch>
            <a:fillRect/>
          </a:stretch>
        </p:blipFill>
        <p:spPr>
          <a:xfrm>
            <a:off x="6080692" y="1381125"/>
            <a:ext cx="5943600" cy="4857750"/>
          </a:xfrm>
          <a:prstGeom prst="rect">
            <a:avLst/>
          </a:prstGeom>
        </p:spPr>
      </p:pic>
    </p:spTree>
    <p:extLst>
      <p:ext uri="{BB962C8B-B14F-4D97-AF65-F5344CB8AC3E}">
        <p14:creationId xmlns:p14="http://schemas.microsoft.com/office/powerpoint/2010/main" val="4030452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F50FA739-5C9D-457E-B350-71E5CD93179D}"/>
              </a:ext>
            </a:extLst>
          </p:cNvPr>
          <p:cNvPicPr>
            <a:picLocks noChangeAspect="1"/>
          </p:cNvPicPr>
          <p:nvPr/>
        </p:nvPicPr>
        <p:blipFill>
          <a:blip r:embed="rId3"/>
          <a:stretch>
            <a:fillRect/>
          </a:stretch>
        </p:blipFill>
        <p:spPr>
          <a:xfrm>
            <a:off x="371560" y="1921474"/>
            <a:ext cx="5848350" cy="4057650"/>
          </a:xfrm>
          <a:prstGeom prst="rect">
            <a:avLst/>
          </a:prstGeom>
        </p:spPr>
      </p:pic>
      <p:pic>
        <p:nvPicPr>
          <p:cNvPr id="4" name="图片 3">
            <a:extLst>
              <a:ext uri="{FF2B5EF4-FFF2-40B4-BE49-F238E27FC236}">
                <a16:creationId xmlns:a16="http://schemas.microsoft.com/office/drawing/2014/main" id="{80C11878-F38F-41D7-8B66-C60EEA0E7BAE}"/>
              </a:ext>
            </a:extLst>
          </p:cNvPr>
          <p:cNvPicPr>
            <a:picLocks noChangeAspect="1"/>
          </p:cNvPicPr>
          <p:nvPr/>
        </p:nvPicPr>
        <p:blipFill>
          <a:blip r:embed="rId4"/>
          <a:stretch>
            <a:fillRect/>
          </a:stretch>
        </p:blipFill>
        <p:spPr>
          <a:xfrm>
            <a:off x="6342063" y="1921474"/>
            <a:ext cx="5848350" cy="3790950"/>
          </a:xfrm>
          <a:prstGeom prst="rect">
            <a:avLst/>
          </a:prstGeom>
        </p:spPr>
      </p:pic>
    </p:spTree>
    <p:extLst>
      <p:ext uri="{BB962C8B-B14F-4D97-AF65-F5344CB8AC3E}">
        <p14:creationId xmlns:p14="http://schemas.microsoft.com/office/powerpoint/2010/main" val="3524898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6" name="图片 5">
            <a:extLst>
              <a:ext uri="{FF2B5EF4-FFF2-40B4-BE49-F238E27FC236}">
                <a16:creationId xmlns:a16="http://schemas.microsoft.com/office/drawing/2014/main" id="{B422C0EF-B14B-466C-8942-8062B3A61CA7}"/>
              </a:ext>
            </a:extLst>
          </p:cNvPr>
          <p:cNvPicPr>
            <a:picLocks noChangeAspect="1"/>
          </p:cNvPicPr>
          <p:nvPr/>
        </p:nvPicPr>
        <p:blipFill>
          <a:blip r:embed="rId3"/>
          <a:stretch>
            <a:fillRect/>
          </a:stretch>
        </p:blipFill>
        <p:spPr>
          <a:xfrm>
            <a:off x="299017" y="1957387"/>
            <a:ext cx="5781675" cy="3705225"/>
          </a:xfrm>
          <a:prstGeom prst="rect">
            <a:avLst/>
          </a:prstGeom>
        </p:spPr>
      </p:pic>
      <p:pic>
        <p:nvPicPr>
          <p:cNvPr id="8" name="图片 7">
            <a:extLst>
              <a:ext uri="{FF2B5EF4-FFF2-40B4-BE49-F238E27FC236}">
                <a16:creationId xmlns:a16="http://schemas.microsoft.com/office/drawing/2014/main" id="{A4C640F5-0EED-4D34-B87E-20F6AB8E0F97}"/>
              </a:ext>
            </a:extLst>
          </p:cNvPr>
          <p:cNvPicPr>
            <a:picLocks noChangeAspect="1"/>
          </p:cNvPicPr>
          <p:nvPr/>
        </p:nvPicPr>
        <p:blipFill>
          <a:blip r:embed="rId4"/>
          <a:stretch>
            <a:fillRect/>
          </a:stretch>
        </p:blipFill>
        <p:spPr>
          <a:xfrm>
            <a:off x="5532438" y="1957387"/>
            <a:ext cx="6657975" cy="4257675"/>
          </a:xfrm>
          <a:prstGeom prst="rect">
            <a:avLst/>
          </a:prstGeom>
        </p:spPr>
      </p:pic>
    </p:spTree>
    <p:extLst>
      <p:ext uri="{BB962C8B-B14F-4D97-AF65-F5344CB8AC3E}">
        <p14:creationId xmlns:p14="http://schemas.microsoft.com/office/powerpoint/2010/main" val="877306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17C3EF2D-65D2-44C8-B2C1-6963B260A838}"/>
              </a:ext>
            </a:extLst>
          </p:cNvPr>
          <p:cNvPicPr>
            <a:picLocks noChangeAspect="1"/>
          </p:cNvPicPr>
          <p:nvPr/>
        </p:nvPicPr>
        <p:blipFill>
          <a:blip r:embed="rId3"/>
          <a:stretch>
            <a:fillRect/>
          </a:stretch>
        </p:blipFill>
        <p:spPr>
          <a:xfrm>
            <a:off x="522202" y="1546210"/>
            <a:ext cx="5772150" cy="4800600"/>
          </a:xfrm>
          <a:prstGeom prst="rect">
            <a:avLst/>
          </a:prstGeom>
        </p:spPr>
      </p:pic>
      <p:pic>
        <p:nvPicPr>
          <p:cNvPr id="4" name="图片 3">
            <a:extLst>
              <a:ext uri="{FF2B5EF4-FFF2-40B4-BE49-F238E27FC236}">
                <a16:creationId xmlns:a16="http://schemas.microsoft.com/office/drawing/2014/main" id="{E03EDDA0-3CB8-466F-A2A8-5476711C96F0}"/>
              </a:ext>
            </a:extLst>
          </p:cNvPr>
          <p:cNvPicPr>
            <a:picLocks noChangeAspect="1"/>
          </p:cNvPicPr>
          <p:nvPr/>
        </p:nvPicPr>
        <p:blipFill>
          <a:blip r:embed="rId4"/>
          <a:stretch>
            <a:fillRect/>
          </a:stretch>
        </p:blipFill>
        <p:spPr>
          <a:xfrm>
            <a:off x="6441036" y="1546210"/>
            <a:ext cx="5638800" cy="4562475"/>
          </a:xfrm>
          <a:prstGeom prst="rect">
            <a:avLst/>
          </a:prstGeom>
        </p:spPr>
      </p:pic>
    </p:spTree>
    <p:extLst>
      <p:ext uri="{BB962C8B-B14F-4D97-AF65-F5344CB8AC3E}">
        <p14:creationId xmlns:p14="http://schemas.microsoft.com/office/powerpoint/2010/main" val="2265946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graphicFrame>
        <p:nvGraphicFramePr>
          <p:cNvPr id="8" name="表格 7">
            <a:extLst>
              <a:ext uri="{FF2B5EF4-FFF2-40B4-BE49-F238E27FC236}">
                <a16:creationId xmlns:a16="http://schemas.microsoft.com/office/drawing/2014/main" id="{3134BDAE-DB18-4BE8-B941-75C9A565DF2D}"/>
              </a:ext>
            </a:extLst>
          </p:cNvPr>
          <p:cNvGraphicFramePr>
            <a:graphicFrameLocks noGrp="1"/>
          </p:cNvGraphicFramePr>
          <p:nvPr>
            <p:extLst>
              <p:ext uri="{D42A27DB-BD31-4B8C-83A1-F6EECF244321}">
                <p14:modId xmlns:p14="http://schemas.microsoft.com/office/powerpoint/2010/main" val="518494918"/>
              </p:ext>
            </p:extLst>
          </p:nvPr>
        </p:nvGraphicFramePr>
        <p:xfrm>
          <a:off x="0" y="2415280"/>
          <a:ext cx="5781823" cy="3507217"/>
        </p:xfrm>
        <a:graphic>
          <a:graphicData uri="http://schemas.openxmlformats.org/drawingml/2006/table">
            <a:tbl>
              <a:tblPr firstRow="1" firstCol="1" bandRow="1">
                <a:tableStyleId>{5C22544A-7EE6-4342-B048-85BDC9FD1C3A}</a:tableStyleId>
              </a:tblPr>
              <a:tblGrid>
                <a:gridCol w="949931">
                  <a:extLst>
                    <a:ext uri="{9D8B030D-6E8A-4147-A177-3AD203B41FA5}">
                      <a16:colId xmlns:a16="http://schemas.microsoft.com/office/drawing/2014/main" val="586873029"/>
                    </a:ext>
                  </a:extLst>
                </a:gridCol>
                <a:gridCol w="965960">
                  <a:extLst>
                    <a:ext uri="{9D8B030D-6E8A-4147-A177-3AD203B41FA5}">
                      <a16:colId xmlns:a16="http://schemas.microsoft.com/office/drawing/2014/main" val="1396238802"/>
                    </a:ext>
                  </a:extLst>
                </a:gridCol>
                <a:gridCol w="1002898">
                  <a:extLst>
                    <a:ext uri="{9D8B030D-6E8A-4147-A177-3AD203B41FA5}">
                      <a16:colId xmlns:a16="http://schemas.microsoft.com/office/drawing/2014/main" val="1466051666"/>
                    </a:ext>
                  </a:extLst>
                </a:gridCol>
                <a:gridCol w="994535">
                  <a:extLst>
                    <a:ext uri="{9D8B030D-6E8A-4147-A177-3AD203B41FA5}">
                      <a16:colId xmlns:a16="http://schemas.microsoft.com/office/drawing/2014/main" val="954792190"/>
                    </a:ext>
                  </a:extLst>
                </a:gridCol>
                <a:gridCol w="1167023">
                  <a:extLst>
                    <a:ext uri="{9D8B030D-6E8A-4147-A177-3AD203B41FA5}">
                      <a16:colId xmlns:a16="http://schemas.microsoft.com/office/drawing/2014/main" val="3248512296"/>
                    </a:ext>
                  </a:extLst>
                </a:gridCol>
                <a:gridCol w="701476">
                  <a:extLst>
                    <a:ext uri="{9D8B030D-6E8A-4147-A177-3AD203B41FA5}">
                      <a16:colId xmlns:a16="http://schemas.microsoft.com/office/drawing/2014/main" val="2745948537"/>
                    </a:ext>
                  </a:extLst>
                </a:gridCol>
              </a:tblGrid>
              <a:tr h="176242">
                <a:tc>
                  <a:txBody>
                    <a:bodyPr/>
                    <a:lstStyle/>
                    <a:p>
                      <a:pPr indent="127000" algn="just">
                        <a:spcAft>
                          <a:spcPts val="0"/>
                        </a:spcAft>
                      </a:pPr>
                      <a:r>
                        <a:rPr lang="zh-CN" sz="1000" kern="100">
                          <a:effectLst/>
                        </a:rPr>
                        <a:t>沟通计划</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000" kern="100">
                          <a:effectLst/>
                        </a:rPr>
                        <a:t>沟通方式</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000" kern="100">
                          <a:effectLst/>
                        </a:rPr>
                        <a:t>沟通地点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000" kern="100">
                          <a:effectLst/>
                        </a:rPr>
                        <a:t>沟通时间</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0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000" kern="100">
                          <a:effectLst/>
                        </a:rPr>
                        <a:t>产出</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89123194"/>
                  </a:ext>
                </a:extLst>
              </a:tr>
              <a:tr h="634471">
                <a:tc>
                  <a:txBody>
                    <a:bodyPr/>
                    <a:lstStyle/>
                    <a:p>
                      <a:pPr indent="127000" algn="just">
                        <a:spcAft>
                          <a:spcPts val="0"/>
                        </a:spcAft>
                      </a:pPr>
                      <a:r>
                        <a:rPr lang="zh-CN" sz="900" kern="100">
                          <a:effectLst/>
                        </a:rPr>
                        <a:t>周常会议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座谈开会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dirty="0">
                          <a:effectLst/>
                        </a:rPr>
                        <a:t>弘毅讨论室</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周五下午课后</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会议纪要</a:t>
                      </a:r>
                      <a:endParaRPr lang="zh-CN" sz="1200" kern="100">
                        <a:effectLst/>
                      </a:endParaRPr>
                    </a:p>
                    <a:p>
                      <a:pPr indent="127000" algn="just">
                        <a:spcAft>
                          <a:spcPts val="0"/>
                        </a:spcAft>
                      </a:pPr>
                      <a:r>
                        <a:rPr lang="en-US" sz="900" kern="100">
                          <a:effectLst/>
                        </a:rPr>
                        <a:t>/</a:t>
                      </a:r>
                      <a:r>
                        <a:rPr lang="zh-CN" sz="900" kern="100">
                          <a:effectLst/>
                        </a:rPr>
                        <a:t>录音文件</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7824697"/>
                  </a:ext>
                </a:extLst>
              </a:tr>
              <a:tr h="317236">
                <a:tc>
                  <a:txBody>
                    <a:bodyPr/>
                    <a:lstStyle/>
                    <a:p>
                      <a:pPr indent="127000" algn="just">
                        <a:spcAft>
                          <a:spcPts val="0"/>
                        </a:spcAft>
                      </a:pPr>
                      <a:r>
                        <a:rPr lang="zh-CN" sz="900" kern="100">
                          <a:effectLst/>
                        </a:rPr>
                        <a:t>组内任务评审检查</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评审作业完成情况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弘毅讨论室</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dirty="0">
                          <a:effectLst/>
                        </a:rPr>
                        <a:t>周日晚上</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dirty="0">
                          <a:effectLst/>
                        </a:rPr>
                        <a:t>全体成员</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周成员绩效表</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73088998"/>
                  </a:ext>
                </a:extLst>
              </a:tr>
              <a:tr h="475854">
                <a:tc>
                  <a:txBody>
                    <a:bodyPr/>
                    <a:lstStyle/>
                    <a:p>
                      <a:pPr indent="127000" algn="just">
                        <a:spcAft>
                          <a:spcPts val="0"/>
                        </a:spcAft>
                      </a:pPr>
                      <a:r>
                        <a:rPr lang="zh-CN" sz="900" kern="100">
                          <a:effectLst/>
                        </a:rPr>
                        <a:t>项目经理访谈</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访问杨枨老师</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理四</a:t>
                      </a:r>
                      <a:r>
                        <a:rPr lang="en-US" sz="900" kern="100">
                          <a:effectLst/>
                        </a:rPr>
                        <a:t>504</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不定期</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dirty="0">
                          <a:effectLst/>
                        </a:rPr>
                        <a:t>全体成员</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获取需求，解答问题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9852444"/>
                  </a:ext>
                </a:extLst>
              </a:tr>
              <a:tr h="1110325">
                <a:tc>
                  <a:txBody>
                    <a:bodyPr/>
                    <a:lstStyle/>
                    <a:p>
                      <a:pPr indent="127000" algn="just">
                        <a:spcAft>
                          <a:spcPts val="0"/>
                        </a:spcAft>
                      </a:pPr>
                      <a:r>
                        <a:rPr lang="zh-CN" sz="900" kern="100">
                          <a:effectLst/>
                        </a:rPr>
                        <a:t>项目干系人访谈</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访问项目干系人</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不定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不定期</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dirty="0">
                          <a:effectLst/>
                        </a:rPr>
                        <a:t>向项目干系人（杨枨侯宏伦老师、用户代表等）获取需求</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57128506"/>
                  </a:ext>
                </a:extLst>
              </a:tr>
              <a:tr h="793089">
                <a:tc>
                  <a:txBody>
                    <a:bodyPr/>
                    <a:lstStyle/>
                    <a:p>
                      <a:pPr indent="127000" algn="just">
                        <a:spcAft>
                          <a:spcPts val="0"/>
                        </a:spcAft>
                      </a:pPr>
                      <a:r>
                        <a:rPr lang="zh-CN" sz="900" kern="100">
                          <a:effectLst/>
                        </a:rPr>
                        <a:t>项目里程碑评审会议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课上评审</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理四</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周五或周六评审</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a:effectLst/>
                        </a:rPr>
                        <a:t>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900" kern="100" dirty="0">
                          <a:effectLst/>
                        </a:rPr>
                        <a:t>问题报告</a:t>
                      </a:r>
                      <a:endParaRPr lang="zh-CN" sz="1200" kern="100" dirty="0">
                        <a:effectLst/>
                      </a:endParaRPr>
                    </a:p>
                    <a:p>
                      <a:pPr indent="127000" algn="just">
                        <a:spcAft>
                          <a:spcPts val="0"/>
                        </a:spcAft>
                      </a:pPr>
                      <a:r>
                        <a:rPr lang="zh-CN" sz="900" kern="100" dirty="0">
                          <a:effectLst/>
                        </a:rPr>
                        <a:t>（哪些地方需要修改）</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4936837"/>
                  </a:ext>
                </a:extLst>
              </a:tr>
            </a:tbl>
          </a:graphicData>
        </a:graphic>
      </p:graphicFrame>
      <p:sp>
        <p:nvSpPr>
          <p:cNvPr id="9" name="Rectangle 1">
            <a:extLst>
              <a:ext uri="{FF2B5EF4-FFF2-40B4-BE49-F238E27FC236}">
                <a16:creationId xmlns:a16="http://schemas.microsoft.com/office/drawing/2014/main" id="{A6EC0C39-5096-4E81-98B2-240F7119AC5B}"/>
              </a:ext>
            </a:extLst>
          </p:cNvPr>
          <p:cNvSpPr>
            <a:spLocks noChangeArrowheads="1"/>
          </p:cNvSpPr>
          <p:nvPr/>
        </p:nvSpPr>
        <p:spPr bwMode="auto">
          <a:xfrm>
            <a:off x="-226261" y="1772944"/>
            <a:ext cx="2736647" cy="78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76176"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zh-CN" altLang="en-US"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正</a:t>
            </a:r>
            <a:r>
              <a:rPr kumimoji="0" lang="zh-CN" altLang="en-US" b="1" i="0" u="none" strike="noStrike" cap="none" normalizeH="0" baseline="0" dirty="0" bmk="">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式沟通计划</a:t>
            </a:r>
            <a:endParaRPr kumimoji="0" lang="zh-CN" altLang="en-US"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表格 9">
            <a:extLst>
              <a:ext uri="{FF2B5EF4-FFF2-40B4-BE49-F238E27FC236}">
                <a16:creationId xmlns:a16="http://schemas.microsoft.com/office/drawing/2014/main" id="{91471DD7-B0E0-4A74-B26A-0F4995E91B02}"/>
              </a:ext>
            </a:extLst>
          </p:cNvPr>
          <p:cNvGraphicFramePr>
            <a:graphicFrameLocks noGrp="1"/>
          </p:cNvGraphicFramePr>
          <p:nvPr>
            <p:extLst>
              <p:ext uri="{D42A27DB-BD31-4B8C-83A1-F6EECF244321}">
                <p14:modId xmlns:p14="http://schemas.microsoft.com/office/powerpoint/2010/main" val="3754360919"/>
              </p:ext>
            </p:extLst>
          </p:nvPr>
        </p:nvGraphicFramePr>
        <p:xfrm>
          <a:off x="6256339" y="2415280"/>
          <a:ext cx="5934074" cy="3507216"/>
        </p:xfrm>
        <a:graphic>
          <a:graphicData uri="http://schemas.openxmlformats.org/drawingml/2006/table">
            <a:tbl>
              <a:tblPr firstRow="1" firstCol="1" bandRow="1">
                <a:tableStyleId>{5C22544A-7EE6-4342-B048-85BDC9FD1C3A}</a:tableStyleId>
              </a:tblPr>
              <a:tblGrid>
                <a:gridCol w="751992">
                  <a:extLst>
                    <a:ext uri="{9D8B030D-6E8A-4147-A177-3AD203B41FA5}">
                      <a16:colId xmlns:a16="http://schemas.microsoft.com/office/drawing/2014/main" val="3713618652"/>
                    </a:ext>
                  </a:extLst>
                </a:gridCol>
                <a:gridCol w="751992">
                  <a:extLst>
                    <a:ext uri="{9D8B030D-6E8A-4147-A177-3AD203B41FA5}">
                      <a16:colId xmlns:a16="http://schemas.microsoft.com/office/drawing/2014/main" val="2577179577"/>
                    </a:ext>
                  </a:extLst>
                </a:gridCol>
                <a:gridCol w="751992">
                  <a:extLst>
                    <a:ext uri="{9D8B030D-6E8A-4147-A177-3AD203B41FA5}">
                      <a16:colId xmlns:a16="http://schemas.microsoft.com/office/drawing/2014/main" val="185624688"/>
                    </a:ext>
                  </a:extLst>
                </a:gridCol>
                <a:gridCol w="751992">
                  <a:extLst>
                    <a:ext uri="{9D8B030D-6E8A-4147-A177-3AD203B41FA5}">
                      <a16:colId xmlns:a16="http://schemas.microsoft.com/office/drawing/2014/main" val="1586671347"/>
                    </a:ext>
                  </a:extLst>
                </a:gridCol>
                <a:gridCol w="751992">
                  <a:extLst>
                    <a:ext uri="{9D8B030D-6E8A-4147-A177-3AD203B41FA5}">
                      <a16:colId xmlns:a16="http://schemas.microsoft.com/office/drawing/2014/main" val="1912921674"/>
                    </a:ext>
                  </a:extLst>
                </a:gridCol>
                <a:gridCol w="914448">
                  <a:extLst>
                    <a:ext uri="{9D8B030D-6E8A-4147-A177-3AD203B41FA5}">
                      <a16:colId xmlns:a16="http://schemas.microsoft.com/office/drawing/2014/main" val="2064050137"/>
                    </a:ext>
                  </a:extLst>
                </a:gridCol>
                <a:gridCol w="1259666">
                  <a:extLst>
                    <a:ext uri="{9D8B030D-6E8A-4147-A177-3AD203B41FA5}">
                      <a16:colId xmlns:a16="http://schemas.microsoft.com/office/drawing/2014/main" val="1435825320"/>
                    </a:ext>
                  </a:extLst>
                </a:gridCol>
              </a:tblGrid>
              <a:tr h="637676">
                <a:tc>
                  <a:txBody>
                    <a:bodyPr/>
                    <a:lstStyle/>
                    <a:p>
                      <a:pPr indent="127000" algn="just">
                        <a:spcAft>
                          <a:spcPts val="0"/>
                        </a:spcAft>
                      </a:pPr>
                      <a:r>
                        <a:rPr lang="zh-CN" sz="1200" kern="100">
                          <a:effectLst/>
                        </a:rPr>
                        <a:t>沟通计划</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沟通方式</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沟通地点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沟通时间</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6365" algn="just">
                        <a:spcAft>
                          <a:spcPts val="0"/>
                        </a:spcAft>
                      </a:pPr>
                      <a:r>
                        <a:rPr lang="zh-CN" sz="1200" kern="100">
                          <a:effectLst/>
                        </a:rPr>
                        <a:t>目标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6365" algn="just">
                        <a:spcAft>
                          <a:spcPts val="0"/>
                        </a:spcAft>
                      </a:pPr>
                      <a:r>
                        <a:rPr lang="zh-CN" sz="1200" kern="100">
                          <a:effectLst/>
                        </a:rPr>
                        <a:t>产出</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60568868"/>
                  </a:ext>
                </a:extLst>
              </a:tr>
              <a:tr h="637676">
                <a:tc>
                  <a:txBody>
                    <a:bodyPr/>
                    <a:lstStyle/>
                    <a:p>
                      <a:pPr indent="127000" algn="just">
                        <a:spcAft>
                          <a:spcPts val="0"/>
                        </a:spcAft>
                      </a:pPr>
                      <a:r>
                        <a:rPr lang="zh-CN" sz="1200" kern="100">
                          <a:effectLst/>
                        </a:rPr>
                        <a:t>日常沟通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6365" algn="just">
                        <a:spcAft>
                          <a:spcPts val="0"/>
                        </a:spcAft>
                      </a:pPr>
                      <a:r>
                        <a:rPr lang="zh-CN" sz="1200" kern="100">
                          <a:effectLst/>
                        </a:rPr>
                        <a:t>面谈</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6365" algn="just">
                        <a:spcAft>
                          <a:spcPts val="0"/>
                        </a:spcAft>
                      </a:pPr>
                      <a:r>
                        <a:rPr lang="zh-CN" sz="1200" kern="100">
                          <a:effectLst/>
                        </a:rPr>
                        <a:t>随机</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6365" algn="just">
                        <a:spcAft>
                          <a:spcPts val="0"/>
                        </a:spcAft>
                      </a:pPr>
                      <a:r>
                        <a:rPr lang="zh-CN" sz="1200" kern="100">
                          <a:effectLst/>
                        </a:rPr>
                        <a:t>随机</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推动任务完成进度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推动项目进程</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64188655"/>
                  </a:ext>
                </a:extLst>
              </a:tr>
              <a:tr h="1275351">
                <a:tc>
                  <a:txBody>
                    <a:bodyPr/>
                    <a:lstStyle/>
                    <a:p>
                      <a:pPr indent="127000" algn="just">
                        <a:spcAft>
                          <a:spcPts val="0"/>
                        </a:spcAft>
                      </a:pPr>
                      <a:r>
                        <a:rPr lang="zh-CN" sz="1200" kern="100">
                          <a:effectLst/>
                        </a:rPr>
                        <a:t>组内评审</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6365" algn="just">
                        <a:spcAft>
                          <a:spcPts val="0"/>
                        </a:spcAft>
                      </a:pPr>
                      <a:r>
                        <a:rPr lang="zh-CN" sz="1200" kern="100">
                          <a:effectLst/>
                        </a:rPr>
                        <a:t>微信</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6365" algn="just">
                        <a:spcAft>
                          <a:spcPts val="0"/>
                        </a:spcAft>
                      </a:pPr>
                      <a:r>
                        <a:rPr lang="zh-CN" sz="1200" kern="100">
                          <a:effectLst/>
                        </a:rPr>
                        <a:t>随机</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每周日下午六点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dirty="0">
                          <a:effectLst/>
                        </a:rPr>
                        <a:t>全体成员</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dirty="0">
                          <a:effectLst/>
                        </a:rPr>
                        <a:t>检查任务完成情况，返工与改进，绩效评定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6365" algn="just">
                        <a:spcAft>
                          <a:spcPts val="0"/>
                        </a:spcAft>
                      </a:pPr>
                      <a:r>
                        <a:rPr lang="zh-CN" sz="1200" kern="100">
                          <a:effectLst/>
                        </a:rPr>
                        <a:t>绩效评价</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23840128"/>
                  </a:ext>
                </a:extLst>
              </a:tr>
              <a:tr h="956513">
                <a:tc>
                  <a:txBody>
                    <a:bodyPr/>
                    <a:lstStyle/>
                    <a:p>
                      <a:pPr indent="127000" algn="just">
                        <a:spcAft>
                          <a:spcPts val="0"/>
                        </a:spcAft>
                      </a:pPr>
                      <a:r>
                        <a:rPr lang="zh-CN" sz="1200" kern="100">
                          <a:effectLst/>
                        </a:rPr>
                        <a:t>紧急会议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6365" algn="just">
                        <a:spcAft>
                          <a:spcPts val="0"/>
                        </a:spcAft>
                      </a:pPr>
                      <a:r>
                        <a:rPr lang="zh-CN" sz="1200" kern="100">
                          <a:effectLst/>
                        </a:rPr>
                        <a:t>面谈</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图书馆一楼</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en-US" sz="1200" kern="100">
                          <a:effectLst/>
                        </a:rPr>
                        <a:t>PM</a:t>
                      </a:r>
                      <a:r>
                        <a:rPr lang="zh-CN" sz="1200" kern="100">
                          <a:effectLst/>
                        </a:rPr>
                        <a:t>下达时间</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a:effectLst/>
                        </a:rPr>
                        <a:t>解决紧急情况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spcAft>
                          <a:spcPts val="0"/>
                        </a:spcAft>
                      </a:pPr>
                      <a:r>
                        <a:rPr lang="zh-CN" sz="1200" kern="100" dirty="0">
                          <a:effectLst/>
                        </a:rPr>
                        <a:t>会议记录</a:t>
                      </a:r>
                    </a:p>
                    <a:p>
                      <a:pPr indent="127000" algn="just">
                        <a:spcAft>
                          <a:spcPts val="0"/>
                        </a:spcAft>
                      </a:pPr>
                      <a:r>
                        <a:rPr lang="zh-CN" sz="1200" kern="100" dirty="0">
                          <a:effectLst/>
                        </a:rPr>
                        <a:t>录音文件</a:t>
                      </a:r>
                    </a:p>
                    <a:p>
                      <a:pPr indent="127000" algn="just">
                        <a:spcAft>
                          <a:spcPts val="0"/>
                        </a:spcAft>
                      </a:pPr>
                      <a:r>
                        <a:rPr lang="zh-CN" sz="1200" kern="100" dirty="0">
                          <a:effectLst/>
                        </a:rPr>
                        <a:t>采取紧急措施</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66869742"/>
                  </a:ext>
                </a:extLst>
              </a:tr>
            </a:tbl>
          </a:graphicData>
        </a:graphic>
      </p:graphicFrame>
      <p:sp>
        <p:nvSpPr>
          <p:cNvPr id="12" name="矩形 11">
            <a:extLst>
              <a:ext uri="{FF2B5EF4-FFF2-40B4-BE49-F238E27FC236}">
                <a16:creationId xmlns:a16="http://schemas.microsoft.com/office/drawing/2014/main" id="{99424C4F-45CC-49E3-88A7-48F5E7E21230}"/>
              </a:ext>
            </a:extLst>
          </p:cNvPr>
          <p:cNvSpPr/>
          <p:nvPr/>
        </p:nvSpPr>
        <p:spPr>
          <a:xfrm>
            <a:off x="7865465" y="1772944"/>
            <a:ext cx="1975221" cy="369332"/>
          </a:xfrm>
          <a:prstGeom prst="rect">
            <a:avLst/>
          </a:prstGeom>
        </p:spPr>
        <p:txBody>
          <a:bodyPr wrap="none">
            <a:spAutoFit/>
          </a:bodyPr>
          <a:lstStyle/>
          <a:p>
            <a:r>
              <a:rPr lang="en-US" altLang="zh-CN" b="1" dirty="0"/>
              <a:t>2.</a:t>
            </a:r>
            <a:r>
              <a:rPr lang="zh-CN" altLang="en-US" b="1" dirty="0"/>
              <a:t>非正式沟通计划</a:t>
            </a:r>
          </a:p>
        </p:txBody>
      </p:sp>
    </p:spTree>
    <p:extLst>
      <p:ext uri="{BB962C8B-B14F-4D97-AF65-F5344CB8AC3E}">
        <p14:creationId xmlns:p14="http://schemas.microsoft.com/office/powerpoint/2010/main" val="3341779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08208" y="512778"/>
            <a:ext cx="8605223" cy="777534"/>
            <a:chOff x="1808208" y="541806"/>
            <a:chExt cx="8605223"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1808208" y="541806"/>
              <a:ext cx="860522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13.</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最终计划与实际计划的偏差与人力资源情况</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FB95F734-1F3A-493E-9852-809A60AA29FD}"/>
              </a:ext>
            </a:extLst>
          </p:cNvPr>
          <p:cNvPicPr>
            <a:picLocks noChangeAspect="1"/>
          </p:cNvPicPr>
          <p:nvPr/>
        </p:nvPicPr>
        <p:blipFill>
          <a:blip r:embed="rId3"/>
          <a:stretch>
            <a:fillRect/>
          </a:stretch>
        </p:blipFill>
        <p:spPr>
          <a:xfrm>
            <a:off x="6827838" y="2162176"/>
            <a:ext cx="3012847" cy="1647824"/>
          </a:xfrm>
          <a:prstGeom prst="rect">
            <a:avLst/>
          </a:prstGeom>
        </p:spPr>
      </p:pic>
      <p:pic>
        <p:nvPicPr>
          <p:cNvPr id="4" name="图片 3">
            <a:extLst>
              <a:ext uri="{FF2B5EF4-FFF2-40B4-BE49-F238E27FC236}">
                <a16:creationId xmlns:a16="http://schemas.microsoft.com/office/drawing/2014/main" id="{3241CD9A-138C-4598-95C4-1CD24817CDBC}"/>
              </a:ext>
            </a:extLst>
          </p:cNvPr>
          <p:cNvPicPr>
            <a:picLocks noChangeAspect="1"/>
          </p:cNvPicPr>
          <p:nvPr/>
        </p:nvPicPr>
        <p:blipFill>
          <a:blip r:embed="rId4"/>
          <a:stretch>
            <a:fillRect/>
          </a:stretch>
        </p:blipFill>
        <p:spPr>
          <a:xfrm>
            <a:off x="1891837" y="2156392"/>
            <a:ext cx="3137363" cy="1647825"/>
          </a:xfrm>
          <a:prstGeom prst="rect">
            <a:avLst/>
          </a:prstGeom>
        </p:spPr>
      </p:pic>
    </p:spTree>
    <p:extLst>
      <p:ext uri="{BB962C8B-B14F-4D97-AF65-F5344CB8AC3E}">
        <p14:creationId xmlns:p14="http://schemas.microsoft.com/office/powerpoint/2010/main" val="3077765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3781507" y="541806"/>
              <a:ext cx="465862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里程碑的相关演示资料</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6" name="图片 5">
            <a:extLst>
              <a:ext uri="{FF2B5EF4-FFF2-40B4-BE49-F238E27FC236}">
                <a16:creationId xmlns:a16="http://schemas.microsoft.com/office/drawing/2014/main" id="{87B818FC-C86A-4CD4-B8AB-A2F6083A254C}"/>
              </a:ext>
            </a:extLst>
          </p:cNvPr>
          <p:cNvPicPr>
            <a:picLocks noChangeAspect="1"/>
          </p:cNvPicPr>
          <p:nvPr/>
        </p:nvPicPr>
        <p:blipFill>
          <a:blip r:embed="rId3"/>
          <a:stretch>
            <a:fillRect/>
          </a:stretch>
        </p:blipFill>
        <p:spPr>
          <a:xfrm>
            <a:off x="2453083" y="2731405"/>
            <a:ext cx="7284245" cy="2774369"/>
          </a:xfrm>
          <a:prstGeom prst="rect">
            <a:avLst/>
          </a:prstGeom>
        </p:spPr>
      </p:pic>
    </p:spTree>
    <p:extLst>
      <p:ext uri="{BB962C8B-B14F-4D97-AF65-F5344CB8AC3E}">
        <p14:creationId xmlns:p14="http://schemas.microsoft.com/office/powerpoint/2010/main" val="18281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079664" y="541806"/>
              <a:ext cx="406231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14. Vision &amp; Scope</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13220449-222F-4000-9D8F-178486B82CEA}"/>
              </a:ext>
            </a:extLst>
          </p:cNvPr>
          <p:cNvPicPr>
            <a:picLocks noChangeAspect="1"/>
          </p:cNvPicPr>
          <p:nvPr/>
        </p:nvPicPr>
        <p:blipFill>
          <a:blip r:embed="rId3"/>
          <a:stretch>
            <a:fillRect/>
          </a:stretch>
        </p:blipFill>
        <p:spPr>
          <a:xfrm>
            <a:off x="5395149" y="2395984"/>
            <a:ext cx="6655031" cy="3445209"/>
          </a:xfrm>
          <a:prstGeom prst="rect">
            <a:avLst/>
          </a:prstGeom>
        </p:spPr>
      </p:pic>
      <p:sp>
        <p:nvSpPr>
          <p:cNvPr id="4" name="文本框 3">
            <a:extLst>
              <a:ext uri="{FF2B5EF4-FFF2-40B4-BE49-F238E27FC236}">
                <a16:creationId xmlns:a16="http://schemas.microsoft.com/office/drawing/2014/main" id="{714EB580-572B-423D-8EFE-6F92C3F498A7}"/>
              </a:ext>
            </a:extLst>
          </p:cNvPr>
          <p:cNvSpPr txBox="1"/>
          <p:nvPr/>
        </p:nvSpPr>
        <p:spPr>
          <a:xfrm>
            <a:off x="7912185" y="1581538"/>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上下文图</a:t>
            </a:r>
          </a:p>
        </p:txBody>
      </p:sp>
      <p:pic>
        <p:nvPicPr>
          <p:cNvPr id="6" name="图片 5">
            <a:extLst>
              <a:ext uri="{FF2B5EF4-FFF2-40B4-BE49-F238E27FC236}">
                <a16:creationId xmlns:a16="http://schemas.microsoft.com/office/drawing/2014/main" id="{4D556218-5EFD-446D-9406-3A153914729B}"/>
              </a:ext>
            </a:extLst>
          </p:cNvPr>
          <p:cNvPicPr>
            <a:picLocks noChangeAspect="1"/>
          </p:cNvPicPr>
          <p:nvPr/>
        </p:nvPicPr>
        <p:blipFill>
          <a:blip r:embed="rId4"/>
          <a:stretch>
            <a:fillRect/>
          </a:stretch>
        </p:blipFill>
        <p:spPr>
          <a:xfrm>
            <a:off x="1044857" y="1441292"/>
            <a:ext cx="3879619" cy="4905518"/>
          </a:xfrm>
          <a:prstGeom prst="rect">
            <a:avLst/>
          </a:prstGeom>
        </p:spPr>
      </p:pic>
    </p:spTree>
    <p:extLst>
      <p:ext uri="{BB962C8B-B14F-4D97-AF65-F5344CB8AC3E}">
        <p14:creationId xmlns:p14="http://schemas.microsoft.com/office/powerpoint/2010/main" val="3754043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184571" y="519566"/>
              <a:ext cx="45496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15. </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a:t>
              </a: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&amp;&amp;</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用户代表</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15" name="图片 14">
            <a:extLst>
              <a:ext uri="{FF2B5EF4-FFF2-40B4-BE49-F238E27FC236}">
                <a16:creationId xmlns:a16="http://schemas.microsoft.com/office/drawing/2014/main" id="{915129C9-8B07-4A35-B133-6E82CE1C6E09}"/>
              </a:ext>
            </a:extLst>
          </p:cNvPr>
          <p:cNvPicPr>
            <a:picLocks noChangeAspect="1"/>
          </p:cNvPicPr>
          <p:nvPr/>
        </p:nvPicPr>
        <p:blipFill>
          <a:blip r:embed="rId3"/>
          <a:stretch>
            <a:fillRect/>
          </a:stretch>
        </p:blipFill>
        <p:spPr>
          <a:xfrm>
            <a:off x="4342118" y="1399195"/>
            <a:ext cx="5596191" cy="4184762"/>
          </a:xfrm>
          <a:prstGeom prst="rect">
            <a:avLst/>
          </a:prstGeom>
        </p:spPr>
      </p:pic>
      <p:pic>
        <p:nvPicPr>
          <p:cNvPr id="4" name="图片 3">
            <a:extLst>
              <a:ext uri="{FF2B5EF4-FFF2-40B4-BE49-F238E27FC236}">
                <a16:creationId xmlns:a16="http://schemas.microsoft.com/office/drawing/2014/main" id="{CF7D1E39-7FF2-4C31-B9E4-1C05B3DA2570}"/>
              </a:ext>
            </a:extLst>
          </p:cNvPr>
          <p:cNvPicPr>
            <a:picLocks noChangeAspect="1"/>
          </p:cNvPicPr>
          <p:nvPr/>
        </p:nvPicPr>
        <p:blipFill>
          <a:blip r:embed="rId4"/>
          <a:stretch>
            <a:fillRect/>
          </a:stretch>
        </p:blipFill>
        <p:spPr>
          <a:xfrm>
            <a:off x="240503" y="1404158"/>
            <a:ext cx="4260637" cy="4626000"/>
          </a:xfrm>
          <a:prstGeom prst="rect">
            <a:avLst/>
          </a:prstGeom>
        </p:spPr>
      </p:pic>
      <p:pic>
        <p:nvPicPr>
          <p:cNvPr id="13" name="图片 12">
            <a:extLst>
              <a:ext uri="{FF2B5EF4-FFF2-40B4-BE49-F238E27FC236}">
                <a16:creationId xmlns:a16="http://schemas.microsoft.com/office/drawing/2014/main" id="{638BC5E1-3A43-4717-B675-2BBC38792A00}"/>
              </a:ext>
            </a:extLst>
          </p:cNvPr>
          <p:cNvPicPr>
            <a:picLocks noChangeAspect="1"/>
          </p:cNvPicPr>
          <p:nvPr/>
        </p:nvPicPr>
        <p:blipFill>
          <a:blip r:embed="rId5"/>
          <a:stretch>
            <a:fillRect/>
          </a:stretch>
        </p:blipFill>
        <p:spPr>
          <a:xfrm>
            <a:off x="7065045" y="1450364"/>
            <a:ext cx="4956231" cy="4791428"/>
          </a:xfrm>
          <a:prstGeom prst="rect">
            <a:avLst/>
          </a:prstGeom>
        </p:spPr>
      </p:pic>
      <p:pic>
        <p:nvPicPr>
          <p:cNvPr id="14" name="图片 13">
            <a:extLst>
              <a:ext uri="{FF2B5EF4-FFF2-40B4-BE49-F238E27FC236}">
                <a16:creationId xmlns:a16="http://schemas.microsoft.com/office/drawing/2014/main" id="{57C1AC63-46BC-4EE6-BC92-2BD0F01A659B}"/>
              </a:ext>
            </a:extLst>
          </p:cNvPr>
          <p:cNvPicPr>
            <a:picLocks noChangeAspect="1"/>
          </p:cNvPicPr>
          <p:nvPr/>
        </p:nvPicPr>
        <p:blipFill>
          <a:blip r:embed="rId6"/>
          <a:stretch>
            <a:fillRect/>
          </a:stretch>
        </p:blipFill>
        <p:spPr>
          <a:xfrm>
            <a:off x="1486484" y="4118586"/>
            <a:ext cx="3811048" cy="2546161"/>
          </a:xfrm>
          <a:prstGeom prst="rect">
            <a:avLst/>
          </a:prstGeom>
        </p:spPr>
      </p:pic>
      <p:pic>
        <p:nvPicPr>
          <p:cNvPr id="17" name="图片 16">
            <a:extLst>
              <a:ext uri="{FF2B5EF4-FFF2-40B4-BE49-F238E27FC236}">
                <a16:creationId xmlns:a16="http://schemas.microsoft.com/office/drawing/2014/main" id="{988B398F-ADF1-4AC4-99B8-51BFD6B90BC4}"/>
              </a:ext>
            </a:extLst>
          </p:cNvPr>
          <p:cNvPicPr>
            <a:picLocks noChangeAspect="1"/>
          </p:cNvPicPr>
          <p:nvPr/>
        </p:nvPicPr>
        <p:blipFill>
          <a:blip r:embed="rId7"/>
          <a:stretch>
            <a:fillRect/>
          </a:stretch>
        </p:blipFill>
        <p:spPr>
          <a:xfrm>
            <a:off x="5838036" y="4118587"/>
            <a:ext cx="4034285" cy="2546161"/>
          </a:xfrm>
          <a:prstGeom prst="rect">
            <a:avLst/>
          </a:prstGeom>
        </p:spPr>
      </p:pic>
    </p:spTree>
    <p:extLst>
      <p:ext uri="{BB962C8B-B14F-4D97-AF65-F5344CB8AC3E}">
        <p14:creationId xmlns:p14="http://schemas.microsoft.com/office/powerpoint/2010/main" val="291902407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19878" y="541806"/>
              <a:ext cx="298188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16. </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用户群分类</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840826" y="3898575"/>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graphicFrame>
        <p:nvGraphicFramePr>
          <p:cNvPr id="4" name="表格 3">
            <a:extLst>
              <a:ext uri="{FF2B5EF4-FFF2-40B4-BE49-F238E27FC236}">
                <a16:creationId xmlns:a16="http://schemas.microsoft.com/office/drawing/2014/main" id="{C75E07AC-445C-4B77-9A91-8A10725C8E99}"/>
              </a:ext>
            </a:extLst>
          </p:cNvPr>
          <p:cNvGraphicFramePr>
            <a:graphicFrameLocks noGrp="1"/>
          </p:cNvGraphicFramePr>
          <p:nvPr>
            <p:extLst>
              <p:ext uri="{D42A27DB-BD31-4B8C-83A1-F6EECF244321}">
                <p14:modId xmlns:p14="http://schemas.microsoft.com/office/powerpoint/2010/main" val="280928818"/>
              </p:ext>
            </p:extLst>
          </p:nvPr>
        </p:nvGraphicFramePr>
        <p:xfrm>
          <a:off x="1205211" y="1974945"/>
          <a:ext cx="9750961" cy="2909698"/>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3509710614"/>
                    </a:ext>
                  </a:extLst>
                </a:gridCol>
                <a:gridCol w="1981200">
                  <a:extLst>
                    <a:ext uri="{9D8B030D-6E8A-4147-A177-3AD203B41FA5}">
                      <a16:colId xmlns:a16="http://schemas.microsoft.com/office/drawing/2014/main" val="1180493838"/>
                    </a:ext>
                  </a:extLst>
                </a:gridCol>
                <a:gridCol w="5943600">
                  <a:extLst>
                    <a:ext uri="{9D8B030D-6E8A-4147-A177-3AD203B41FA5}">
                      <a16:colId xmlns:a16="http://schemas.microsoft.com/office/drawing/2014/main" val="3220006327"/>
                    </a:ext>
                  </a:extLst>
                </a:gridCol>
              </a:tblGrid>
              <a:tr h="0">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用户群分类</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用户角色</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用户描述</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904729"/>
                  </a:ext>
                </a:extLst>
              </a:tr>
              <a:tr h="0">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客户</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a:effectLst/>
                          <a:latin typeface="微软雅黑" panose="020B0503020204020204" pitchFamily="34" charset="-122"/>
                          <a:ea typeface="微软雅黑" panose="020B0503020204020204" pitchFamily="34" charset="-122"/>
                        </a:rPr>
                        <a:t>项目发起人</a:t>
                      </a:r>
                      <a:endParaRPr lang="zh-CN" sz="2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本项目的项目发起人</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55420326"/>
                  </a:ext>
                </a:extLst>
              </a:tr>
              <a:tr h="0">
                <a:tc rowSpan="5">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直接用户</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a:effectLst/>
                          <a:latin typeface="微软雅黑" panose="020B0503020204020204" pitchFamily="34" charset="-122"/>
                          <a:ea typeface="微软雅黑" panose="020B0503020204020204" pitchFamily="34" charset="-122"/>
                        </a:rPr>
                        <a:t>教师用户</a:t>
                      </a:r>
                      <a:endParaRPr lang="zh-CN" sz="2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软件工程系列课程授课教师</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991155003"/>
                  </a:ext>
                </a:extLst>
              </a:tr>
              <a:tr h="0">
                <a:tc vMerge="1">
                  <a:txBody>
                    <a:bodyPr/>
                    <a:lstStyle/>
                    <a:p>
                      <a:endParaRPr lang="zh-CN" altLang="en-US"/>
                    </a:p>
                  </a:txBody>
                  <a:tcPr/>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学生用户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正在参与软件工程系列课程的学生</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79248614"/>
                  </a:ext>
                </a:extLst>
              </a:tr>
              <a:tr h="0">
                <a:tc vMerge="1">
                  <a:txBody>
                    <a:bodyPr/>
                    <a:lstStyle/>
                    <a:p>
                      <a:endParaRPr lang="zh-CN" altLang="en-US"/>
                    </a:p>
                  </a:txBody>
                  <a:tcPr/>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游客用户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a:effectLst/>
                          <a:latin typeface="微软雅黑" panose="020B0503020204020204" pitchFamily="34" charset="-122"/>
                          <a:ea typeface="微软雅黑" panose="020B0503020204020204" pitchFamily="34" charset="-122"/>
                        </a:rPr>
                        <a:t>对软件工程系列课程有兴趣的，非本专业内的学生或其他人员</a:t>
                      </a:r>
                      <a:endParaRPr lang="zh-CN" sz="2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94026488"/>
                  </a:ext>
                </a:extLst>
              </a:tr>
              <a:tr h="0">
                <a:tc vMerge="1">
                  <a:txBody>
                    <a:bodyPr/>
                    <a:lstStyle/>
                    <a:p>
                      <a:endParaRPr lang="zh-CN" altLang="en-US"/>
                    </a:p>
                  </a:txBody>
                  <a:tcPr/>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管理员用户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负责网站维护、用户信息管理、交流区内容审核管理的人员</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23936211"/>
                  </a:ext>
                </a:extLst>
              </a:tr>
              <a:tr h="0">
                <a:tc vMerge="1">
                  <a:txBody>
                    <a:bodyPr/>
                    <a:lstStyle/>
                    <a:p>
                      <a:pPr>
                        <a:lnSpc>
                          <a:spcPct val="107000"/>
                        </a:lnSpc>
                        <a:spcAft>
                          <a:spcPts val="0"/>
                        </a:spcAft>
                      </a:pP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开发用户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负责此项目的软件开发人员</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19128788"/>
                  </a:ext>
                </a:extLst>
              </a:tr>
            </a:tbl>
          </a:graphicData>
        </a:graphic>
      </p:graphicFrame>
    </p:spTree>
    <p:extLst>
      <p:ext uri="{BB962C8B-B14F-4D97-AF65-F5344CB8AC3E}">
        <p14:creationId xmlns:p14="http://schemas.microsoft.com/office/powerpoint/2010/main" val="1323162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589748" y="519566"/>
              <a:ext cx="298188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16. </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用户群分类</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4" name="文本框 13">
            <a:extLst>
              <a:ext uri="{FF2B5EF4-FFF2-40B4-BE49-F238E27FC236}">
                <a16:creationId xmlns:a16="http://schemas.microsoft.com/office/drawing/2014/main" id="{B9E6AE05-0093-4A16-8144-FACF1BC33B87}"/>
              </a:ext>
            </a:extLst>
          </p:cNvPr>
          <p:cNvSpPr txBox="1"/>
          <p:nvPr/>
        </p:nvSpPr>
        <p:spPr>
          <a:xfrm>
            <a:off x="969818" y="1554339"/>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用户代表</a:t>
            </a:r>
          </a:p>
        </p:txBody>
      </p:sp>
      <p:graphicFrame>
        <p:nvGraphicFramePr>
          <p:cNvPr id="4" name="对象 3">
            <a:extLst>
              <a:ext uri="{FF2B5EF4-FFF2-40B4-BE49-F238E27FC236}">
                <a16:creationId xmlns:a16="http://schemas.microsoft.com/office/drawing/2014/main" id="{C1E47884-8C4F-4B6C-A946-D084D8D045E7}"/>
              </a:ext>
            </a:extLst>
          </p:cNvPr>
          <p:cNvGraphicFramePr>
            <a:graphicFrameLocks noChangeAspect="1"/>
          </p:cNvGraphicFramePr>
          <p:nvPr>
            <p:extLst>
              <p:ext uri="{D42A27DB-BD31-4B8C-83A1-F6EECF244321}">
                <p14:modId xmlns:p14="http://schemas.microsoft.com/office/powerpoint/2010/main" val="2915620962"/>
              </p:ext>
            </p:extLst>
          </p:nvPr>
        </p:nvGraphicFramePr>
        <p:xfrm>
          <a:off x="2874443" y="1450364"/>
          <a:ext cx="6910826" cy="5252094"/>
        </p:xfrm>
        <a:graphic>
          <a:graphicData uri="http://schemas.openxmlformats.org/presentationml/2006/ole">
            <mc:AlternateContent xmlns:mc="http://schemas.openxmlformats.org/markup-compatibility/2006">
              <mc:Choice xmlns:v="urn:schemas-microsoft-com:vml" Requires="v">
                <p:oleObj spid="_x0000_s9256" name="Document" r:id="rId4" imgW="5512518" imgH="7765717" progId="Word.Document.12">
                  <p:embed/>
                </p:oleObj>
              </mc:Choice>
              <mc:Fallback>
                <p:oleObj name="Document" r:id="rId4" imgW="5512518" imgH="7765717" progId="Word.Document.12">
                  <p:embed/>
                  <p:pic>
                    <p:nvPicPr>
                      <p:cNvPr id="0" name=""/>
                      <p:cNvPicPr/>
                      <p:nvPr/>
                    </p:nvPicPr>
                    <p:blipFill>
                      <a:blip r:embed="rId5"/>
                      <a:stretch>
                        <a:fillRect/>
                      </a:stretch>
                    </p:blipFill>
                    <p:spPr>
                      <a:xfrm>
                        <a:off x="2874443" y="1450364"/>
                        <a:ext cx="6910826" cy="5252094"/>
                      </a:xfrm>
                      <a:prstGeom prst="rect">
                        <a:avLst/>
                      </a:prstGeom>
                    </p:spPr>
                  </p:pic>
                </p:oleObj>
              </mc:Fallback>
            </mc:AlternateContent>
          </a:graphicData>
        </a:graphic>
      </p:graphicFrame>
    </p:spTree>
    <p:extLst>
      <p:ext uri="{BB962C8B-B14F-4D97-AF65-F5344CB8AC3E}">
        <p14:creationId xmlns:p14="http://schemas.microsoft.com/office/powerpoint/2010/main" val="303885444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3419556" y="519566"/>
              <a:ext cx="532227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17.</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用户代表需求获取与确认</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C50A922F-C423-4D10-805F-F7520957F020}"/>
              </a:ext>
            </a:extLst>
          </p:cNvPr>
          <p:cNvPicPr>
            <a:picLocks noChangeAspect="1"/>
          </p:cNvPicPr>
          <p:nvPr/>
        </p:nvPicPr>
        <p:blipFill>
          <a:blip r:embed="rId3"/>
          <a:stretch>
            <a:fillRect/>
          </a:stretch>
        </p:blipFill>
        <p:spPr>
          <a:xfrm>
            <a:off x="142957" y="2964566"/>
            <a:ext cx="2786186" cy="1144000"/>
          </a:xfrm>
          <a:prstGeom prst="rect">
            <a:avLst/>
          </a:prstGeom>
        </p:spPr>
      </p:pic>
      <p:pic>
        <p:nvPicPr>
          <p:cNvPr id="8" name="图片 7">
            <a:extLst>
              <a:ext uri="{FF2B5EF4-FFF2-40B4-BE49-F238E27FC236}">
                <a16:creationId xmlns:a16="http://schemas.microsoft.com/office/drawing/2014/main" id="{FE699882-AE2A-4A96-8E6E-748DED96B9CD}"/>
              </a:ext>
            </a:extLst>
          </p:cNvPr>
          <p:cNvPicPr>
            <a:picLocks noChangeAspect="1"/>
          </p:cNvPicPr>
          <p:nvPr/>
        </p:nvPicPr>
        <p:blipFill>
          <a:blip r:embed="rId4"/>
          <a:stretch>
            <a:fillRect/>
          </a:stretch>
        </p:blipFill>
        <p:spPr>
          <a:xfrm>
            <a:off x="2639212" y="1349654"/>
            <a:ext cx="5265333" cy="5382271"/>
          </a:xfrm>
          <a:prstGeom prst="rect">
            <a:avLst/>
          </a:prstGeom>
        </p:spPr>
      </p:pic>
      <p:pic>
        <p:nvPicPr>
          <p:cNvPr id="9" name="图片 8">
            <a:extLst>
              <a:ext uri="{FF2B5EF4-FFF2-40B4-BE49-F238E27FC236}">
                <a16:creationId xmlns:a16="http://schemas.microsoft.com/office/drawing/2014/main" id="{2F4D40B4-3CAC-443B-A428-E7AD3C837BE3}"/>
              </a:ext>
            </a:extLst>
          </p:cNvPr>
          <p:cNvPicPr>
            <a:picLocks noChangeAspect="1"/>
          </p:cNvPicPr>
          <p:nvPr/>
        </p:nvPicPr>
        <p:blipFill>
          <a:blip r:embed="rId5"/>
          <a:stretch>
            <a:fillRect/>
          </a:stretch>
        </p:blipFill>
        <p:spPr>
          <a:xfrm>
            <a:off x="7156191" y="1349653"/>
            <a:ext cx="4891265" cy="5382272"/>
          </a:xfrm>
          <a:prstGeom prst="rect">
            <a:avLst/>
          </a:prstGeom>
        </p:spPr>
      </p:pic>
    </p:spTree>
    <p:extLst>
      <p:ext uri="{BB962C8B-B14F-4D97-AF65-F5344CB8AC3E}">
        <p14:creationId xmlns:p14="http://schemas.microsoft.com/office/powerpoint/2010/main" val="103626659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4"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18.</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原型制作</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339F48F4-DAFA-4545-9AAE-7DA2F01A7F60}"/>
              </a:ext>
            </a:extLst>
          </p:cNvPr>
          <p:cNvPicPr>
            <a:picLocks noChangeAspect="1"/>
          </p:cNvPicPr>
          <p:nvPr/>
        </p:nvPicPr>
        <p:blipFill>
          <a:blip r:embed="rId3"/>
          <a:stretch>
            <a:fillRect/>
          </a:stretch>
        </p:blipFill>
        <p:spPr>
          <a:xfrm>
            <a:off x="1111153" y="1396611"/>
            <a:ext cx="2681010" cy="5381261"/>
          </a:xfrm>
          <a:prstGeom prst="rect">
            <a:avLst/>
          </a:prstGeom>
        </p:spPr>
      </p:pic>
      <p:pic>
        <p:nvPicPr>
          <p:cNvPr id="4" name="图片 3">
            <a:extLst>
              <a:ext uri="{FF2B5EF4-FFF2-40B4-BE49-F238E27FC236}">
                <a16:creationId xmlns:a16="http://schemas.microsoft.com/office/drawing/2014/main" id="{4982AE22-313A-4AF2-9CDD-1BECC6C46F9A}"/>
              </a:ext>
            </a:extLst>
          </p:cNvPr>
          <p:cNvPicPr>
            <a:picLocks noChangeAspect="1"/>
          </p:cNvPicPr>
          <p:nvPr/>
        </p:nvPicPr>
        <p:blipFill>
          <a:blip r:embed="rId4"/>
          <a:stretch>
            <a:fillRect/>
          </a:stretch>
        </p:blipFill>
        <p:spPr>
          <a:xfrm>
            <a:off x="4497433" y="1817212"/>
            <a:ext cx="6974733" cy="4529598"/>
          </a:xfrm>
          <a:prstGeom prst="rect">
            <a:avLst/>
          </a:prstGeom>
        </p:spPr>
      </p:pic>
    </p:spTree>
    <p:extLst>
      <p:ext uri="{BB962C8B-B14F-4D97-AF65-F5344CB8AC3E}">
        <p14:creationId xmlns:p14="http://schemas.microsoft.com/office/powerpoint/2010/main" val="511553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4"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19.</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用例文档</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6" name="图片 5">
            <a:extLst>
              <a:ext uri="{FF2B5EF4-FFF2-40B4-BE49-F238E27FC236}">
                <a16:creationId xmlns:a16="http://schemas.microsoft.com/office/drawing/2014/main" id="{32C1F6A7-F43C-40BB-994E-6F9096D67E67}"/>
              </a:ext>
            </a:extLst>
          </p:cNvPr>
          <p:cNvPicPr>
            <a:picLocks noChangeAspect="1"/>
          </p:cNvPicPr>
          <p:nvPr/>
        </p:nvPicPr>
        <p:blipFill>
          <a:blip r:embed="rId3"/>
          <a:stretch>
            <a:fillRect/>
          </a:stretch>
        </p:blipFill>
        <p:spPr>
          <a:xfrm>
            <a:off x="1255734" y="1437360"/>
            <a:ext cx="5322549" cy="5230221"/>
          </a:xfrm>
          <a:prstGeom prst="rect">
            <a:avLst/>
          </a:prstGeom>
        </p:spPr>
      </p:pic>
      <p:pic>
        <p:nvPicPr>
          <p:cNvPr id="8" name="图片 7">
            <a:extLst>
              <a:ext uri="{FF2B5EF4-FFF2-40B4-BE49-F238E27FC236}">
                <a16:creationId xmlns:a16="http://schemas.microsoft.com/office/drawing/2014/main" id="{6311638B-59A4-4EEE-958E-C3D80AC06FC7}"/>
              </a:ext>
            </a:extLst>
          </p:cNvPr>
          <p:cNvPicPr>
            <a:picLocks noChangeAspect="1"/>
          </p:cNvPicPr>
          <p:nvPr/>
        </p:nvPicPr>
        <p:blipFill>
          <a:blip r:embed="rId4"/>
          <a:stretch>
            <a:fillRect/>
          </a:stretch>
        </p:blipFill>
        <p:spPr>
          <a:xfrm>
            <a:off x="7021342" y="2412601"/>
            <a:ext cx="4816667" cy="2177619"/>
          </a:xfrm>
          <a:prstGeom prst="rect">
            <a:avLst/>
          </a:prstGeom>
        </p:spPr>
      </p:pic>
    </p:spTree>
    <p:extLst>
      <p:ext uri="{BB962C8B-B14F-4D97-AF65-F5344CB8AC3E}">
        <p14:creationId xmlns:p14="http://schemas.microsoft.com/office/powerpoint/2010/main" val="784119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4"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用例文档</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264F1AE9-29A1-43F2-B154-1A93DC5C299E}"/>
              </a:ext>
            </a:extLst>
          </p:cNvPr>
          <p:cNvPicPr>
            <a:picLocks noChangeAspect="1"/>
          </p:cNvPicPr>
          <p:nvPr/>
        </p:nvPicPr>
        <p:blipFill>
          <a:blip r:embed="rId3"/>
          <a:stretch>
            <a:fillRect/>
          </a:stretch>
        </p:blipFill>
        <p:spPr>
          <a:xfrm>
            <a:off x="7325271" y="1478804"/>
            <a:ext cx="4690252" cy="4136191"/>
          </a:xfrm>
          <a:prstGeom prst="rect">
            <a:avLst/>
          </a:prstGeom>
        </p:spPr>
      </p:pic>
      <p:pic>
        <p:nvPicPr>
          <p:cNvPr id="4" name="图片 3">
            <a:extLst>
              <a:ext uri="{FF2B5EF4-FFF2-40B4-BE49-F238E27FC236}">
                <a16:creationId xmlns:a16="http://schemas.microsoft.com/office/drawing/2014/main" id="{D50E4134-1CC7-4EB3-95F9-F924B5BE0736}"/>
              </a:ext>
            </a:extLst>
          </p:cNvPr>
          <p:cNvPicPr>
            <a:picLocks noChangeAspect="1"/>
          </p:cNvPicPr>
          <p:nvPr/>
        </p:nvPicPr>
        <p:blipFill>
          <a:blip r:embed="rId4"/>
          <a:stretch>
            <a:fillRect/>
          </a:stretch>
        </p:blipFill>
        <p:spPr>
          <a:xfrm>
            <a:off x="2865645" y="1696899"/>
            <a:ext cx="4266667" cy="3700000"/>
          </a:xfrm>
          <a:prstGeom prst="rect">
            <a:avLst/>
          </a:prstGeom>
        </p:spPr>
      </p:pic>
      <p:pic>
        <p:nvPicPr>
          <p:cNvPr id="9" name="图片 8">
            <a:extLst>
              <a:ext uri="{FF2B5EF4-FFF2-40B4-BE49-F238E27FC236}">
                <a16:creationId xmlns:a16="http://schemas.microsoft.com/office/drawing/2014/main" id="{94975756-D53E-48CF-B25E-FC05B6857EF2}"/>
              </a:ext>
            </a:extLst>
          </p:cNvPr>
          <p:cNvPicPr>
            <a:picLocks noChangeAspect="1"/>
          </p:cNvPicPr>
          <p:nvPr/>
        </p:nvPicPr>
        <p:blipFill>
          <a:blip r:embed="rId5"/>
          <a:stretch>
            <a:fillRect/>
          </a:stretch>
        </p:blipFill>
        <p:spPr>
          <a:xfrm>
            <a:off x="174891" y="1896460"/>
            <a:ext cx="2438095" cy="3066667"/>
          </a:xfrm>
          <a:prstGeom prst="rect">
            <a:avLst/>
          </a:prstGeom>
        </p:spPr>
      </p:pic>
    </p:spTree>
    <p:extLst>
      <p:ext uri="{BB962C8B-B14F-4D97-AF65-F5344CB8AC3E}">
        <p14:creationId xmlns:p14="http://schemas.microsoft.com/office/powerpoint/2010/main" val="3220771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029353" y="519566"/>
              <a:ext cx="2860060"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21.</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非功能需求</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0" name="矩形 19">
            <a:extLst>
              <a:ext uri="{FF2B5EF4-FFF2-40B4-BE49-F238E27FC236}">
                <a16:creationId xmlns:a16="http://schemas.microsoft.com/office/drawing/2014/main" id="{E9D36BF0-4F01-4800-B7AB-3CD98303CE87}"/>
              </a:ext>
            </a:extLst>
          </p:cNvPr>
          <p:cNvSpPr/>
          <p:nvPr/>
        </p:nvSpPr>
        <p:spPr>
          <a:xfrm>
            <a:off x="2335212" y="1677306"/>
            <a:ext cx="7821758" cy="132343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软件接口需求</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服务器操作系统：</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Linux</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客户端操作系统：</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Windows 7/8/10</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IOS</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Android</a:t>
            </a:r>
            <a:endPar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客户端浏览器：</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Internet Explorer</a:t>
            </a:r>
            <a:r>
              <a:rPr kumimoji="0" lang="zh-CN" altLang="en-US"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Firefox</a:t>
            </a:r>
            <a:r>
              <a:rPr kumimoji="0" lang="zh-CN" altLang="en-US"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Chrome</a:t>
            </a:r>
            <a:endParaRPr kumimoji="0" lang="zh-CN" altLang="en-US" sz="16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62302745-3225-4189-B3DD-E14A7601FF10}"/>
              </a:ext>
            </a:extLst>
          </p:cNvPr>
          <p:cNvSpPr txBox="1"/>
          <p:nvPr/>
        </p:nvSpPr>
        <p:spPr>
          <a:xfrm>
            <a:off x="2335212" y="3250872"/>
            <a:ext cx="8600431" cy="11182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易用性</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1" fontAlgn="auto" latinLnBrk="0" hangingPunct="1">
              <a:lnSpc>
                <a:spcPct val="100000"/>
              </a:lnSpc>
              <a:spcBef>
                <a:spcPts val="0"/>
              </a:spcBef>
              <a:spcAft>
                <a:spcPts val="800"/>
              </a:spcAft>
              <a:buClrTx/>
              <a:buSzTx/>
              <a:buFontTx/>
              <a:buNone/>
              <a:tabLst/>
              <a:defRPr/>
            </a:pP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能够容纳将近</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300</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个人对网站的访问，能够流畅的进行课程资料的下载。</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要求系统每天从早上</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点运行至晚上</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24</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点</a:t>
            </a:r>
          </a:p>
        </p:txBody>
      </p:sp>
    </p:spTree>
    <p:extLst>
      <p:ext uri="{BB962C8B-B14F-4D97-AF65-F5344CB8AC3E}">
        <p14:creationId xmlns:p14="http://schemas.microsoft.com/office/powerpoint/2010/main" val="227144350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029352" y="519566"/>
              <a:ext cx="2860060"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22.</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需求优先级</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EF858A01-3F48-4D0A-AE82-91C7B5F1B344}"/>
              </a:ext>
            </a:extLst>
          </p:cNvPr>
          <p:cNvPicPr>
            <a:picLocks noChangeAspect="1"/>
          </p:cNvPicPr>
          <p:nvPr/>
        </p:nvPicPr>
        <p:blipFill>
          <a:blip r:embed="rId3"/>
          <a:stretch>
            <a:fillRect/>
          </a:stretch>
        </p:blipFill>
        <p:spPr>
          <a:xfrm>
            <a:off x="4291289" y="1743432"/>
            <a:ext cx="3718882" cy="4676037"/>
          </a:xfrm>
          <a:prstGeom prst="rect">
            <a:avLst/>
          </a:prstGeom>
        </p:spPr>
      </p:pic>
      <p:sp>
        <p:nvSpPr>
          <p:cNvPr id="9" name="文本框 8">
            <a:extLst>
              <a:ext uri="{FF2B5EF4-FFF2-40B4-BE49-F238E27FC236}">
                <a16:creationId xmlns:a16="http://schemas.microsoft.com/office/drawing/2014/main" id="{EBA9E123-2F2E-4791-B17B-3F923FD1C336}"/>
              </a:ext>
            </a:extLst>
          </p:cNvPr>
          <p:cNvSpPr txBox="1"/>
          <p:nvPr/>
        </p:nvSpPr>
        <p:spPr>
          <a:xfrm>
            <a:off x="5827565" y="1304133"/>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教师</a:t>
            </a:r>
          </a:p>
        </p:txBody>
      </p:sp>
      <p:sp>
        <p:nvSpPr>
          <p:cNvPr id="10" name="文本框 9">
            <a:extLst>
              <a:ext uri="{FF2B5EF4-FFF2-40B4-BE49-F238E27FC236}">
                <a16:creationId xmlns:a16="http://schemas.microsoft.com/office/drawing/2014/main" id="{DCA4BD5B-A33C-4837-BA06-782389B8D179}"/>
              </a:ext>
            </a:extLst>
          </p:cNvPr>
          <p:cNvSpPr txBox="1"/>
          <p:nvPr/>
        </p:nvSpPr>
        <p:spPr>
          <a:xfrm>
            <a:off x="9742078" y="1321392"/>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管理员</a:t>
            </a:r>
          </a:p>
        </p:txBody>
      </p:sp>
      <p:pic>
        <p:nvPicPr>
          <p:cNvPr id="12" name="图片 11">
            <a:extLst>
              <a:ext uri="{FF2B5EF4-FFF2-40B4-BE49-F238E27FC236}">
                <a16:creationId xmlns:a16="http://schemas.microsoft.com/office/drawing/2014/main" id="{F40EEB11-863F-4993-88A3-BCE1CCE903AA}"/>
              </a:ext>
            </a:extLst>
          </p:cNvPr>
          <p:cNvPicPr>
            <a:picLocks noChangeAspect="1"/>
          </p:cNvPicPr>
          <p:nvPr/>
        </p:nvPicPr>
        <p:blipFill>
          <a:blip r:embed="rId4"/>
          <a:stretch>
            <a:fillRect/>
          </a:stretch>
        </p:blipFill>
        <p:spPr>
          <a:xfrm>
            <a:off x="371889" y="1780571"/>
            <a:ext cx="3718882" cy="4676037"/>
          </a:xfrm>
          <a:prstGeom prst="rect">
            <a:avLst/>
          </a:prstGeom>
        </p:spPr>
      </p:pic>
      <p:sp>
        <p:nvSpPr>
          <p:cNvPr id="13" name="文本框 12">
            <a:extLst>
              <a:ext uri="{FF2B5EF4-FFF2-40B4-BE49-F238E27FC236}">
                <a16:creationId xmlns:a16="http://schemas.microsoft.com/office/drawing/2014/main" id="{5AE38692-4E52-4359-A1ED-E66943B2A274}"/>
              </a:ext>
            </a:extLst>
          </p:cNvPr>
          <p:cNvSpPr txBox="1"/>
          <p:nvPr/>
        </p:nvSpPr>
        <p:spPr>
          <a:xfrm>
            <a:off x="1799930" y="1321392"/>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学生</a:t>
            </a:r>
          </a:p>
        </p:txBody>
      </p:sp>
      <p:pic>
        <p:nvPicPr>
          <p:cNvPr id="2" name="图片 1">
            <a:extLst>
              <a:ext uri="{FF2B5EF4-FFF2-40B4-BE49-F238E27FC236}">
                <a16:creationId xmlns:a16="http://schemas.microsoft.com/office/drawing/2014/main" id="{EAFC18D2-54B0-48DB-BFFF-1E8259552924}"/>
              </a:ext>
            </a:extLst>
          </p:cNvPr>
          <p:cNvPicPr>
            <a:picLocks noChangeAspect="1"/>
          </p:cNvPicPr>
          <p:nvPr/>
        </p:nvPicPr>
        <p:blipFill>
          <a:blip r:embed="rId5"/>
          <a:stretch>
            <a:fillRect/>
          </a:stretch>
        </p:blipFill>
        <p:spPr>
          <a:xfrm>
            <a:off x="8137236" y="1777950"/>
            <a:ext cx="4053177" cy="4630318"/>
          </a:xfrm>
          <a:prstGeom prst="rect">
            <a:avLst/>
          </a:prstGeom>
        </p:spPr>
      </p:pic>
    </p:spTree>
    <p:extLst>
      <p:ext uri="{BB962C8B-B14F-4D97-AF65-F5344CB8AC3E}">
        <p14:creationId xmlns:p14="http://schemas.microsoft.com/office/powerpoint/2010/main" val="14133758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397061" y="541806"/>
              <a:ext cx="342752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全部里程碑任务</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3468E15A-4826-4757-983B-303F8422527A}"/>
              </a:ext>
            </a:extLst>
          </p:cNvPr>
          <p:cNvPicPr>
            <a:picLocks noChangeAspect="1"/>
          </p:cNvPicPr>
          <p:nvPr/>
        </p:nvPicPr>
        <p:blipFill>
          <a:blip r:embed="rId3"/>
          <a:stretch>
            <a:fillRect/>
          </a:stretch>
        </p:blipFill>
        <p:spPr>
          <a:xfrm>
            <a:off x="-1" y="3182314"/>
            <a:ext cx="12190413" cy="3677274"/>
          </a:xfrm>
          <a:prstGeom prst="rect">
            <a:avLst/>
          </a:prstGeom>
        </p:spPr>
      </p:pic>
      <p:pic>
        <p:nvPicPr>
          <p:cNvPr id="4" name="图片 3">
            <a:extLst>
              <a:ext uri="{FF2B5EF4-FFF2-40B4-BE49-F238E27FC236}">
                <a16:creationId xmlns:a16="http://schemas.microsoft.com/office/drawing/2014/main" id="{15CA12AC-AA3B-4DDF-AF05-8DAE7F6348A4}"/>
              </a:ext>
            </a:extLst>
          </p:cNvPr>
          <p:cNvPicPr>
            <a:picLocks noChangeAspect="1"/>
          </p:cNvPicPr>
          <p:nvPr/>
        </p:nvPicPr>
        <p:blipFill>
          <a:blip r:embed="rId4"/>
          <a:stretch>
            <a:fillRect/>
          </a:stretch>
        </p:blipFill>
        <p:spPr>
          <a:xfrm>
            <a:off x="15614" y="1631480"/>
            <a:ext cx="12190413" cy="1077093"/>
          </a:xfrm>
          <a:prstGeom prst="rect">
            <a:avLst/>
          </a:prstGeom>
        </p:spPr>
      </p:pic>
      <p:pic>
        <p:nvPicPr>
          <p:cNvPr id="6" name="图片 5">
            <a:extLst>
              <a:ext uri="{FF2B5EF4-FFF2-40B4-BE49-F238E27FC236}">
                <a16:creationId xmlns:a16="http://schemas.microsoft.com/office/drawing/2014/main" id="{A088A492-C91F-4C6D-B3C0-C3CFBB9F8533}"/>
              </a:ext>
            </a:extLst>
          </p:cNvPr>
          <p:cNvPicPr>
            <a:picLocks noChangeAspect="1"/>
          </p:cNvPicPr>
          <p:nvPr/>
        </p:nvPicPr>
        <p:blipFill>
          <a:blip r:embed="rId5"/>
          <a:stretch>
            <a:fillRect/>
          </a:stretch>
        </p:blipFill>
        <p:spPr>
          <a:xfrm>
            <a:off x="15614" y="2701436"/>
            <a:ext cx="12190413" cy="484482"/>
          </a:xfrm>
          <a:prstGeom prst="rect">
            <a:avLst/>
          </a:prstGeom>
        </p:spPr>
      </p:pic>
      <p:pic>
        <p:nvPicPr>
          <p:cNvPr id="8" name="图片 7">
            <a:extLst>
              <a:ext uri="{FF2B5EF4-FFF2-40B4-BE49-F238E27FC236}">
                <a16:creationId xmlns:a16="http://schemas.microsoft.com/office/drawing/2014/main" id="{8103EDB8-97F5-4326-B796-D894F3A681B2}"/>
              </a:ext>
            </a:extLst>
          </p:cNvPr>
          <p:cNvPicPr>
            <a:picLocks noChangeAspect="1"/>
          </p:cNvPicPr>
          <p:nvPr/>
        </p:nvPicPr>
        <p:blipFill>
          <a:blip r:embed="rId6"/>
          <a:stretch>
            <a:fillRect/>
          </a:stretch>
        </p:blipFill>
        <p:spPr>
          <a:xfrm>
            <a:off x="15614" y="1273994"/>
            <a:ext cx="12190413" cy="265165"/>
          </a:xfrm>
          <a:prstGeom prst="rect">
            <a:avLst/>
          </a:prstGeom>
        </p:spPr>
      </p:pic>
      <p:pic>
        <p:nvPicPr>
          <p:cNvPr id="9" name="图片 8">
            <a:extLst>
              <a:ext uri="{FF2B5EF4-FFF2-40B4-BE49-F238E27FC236}">
                <a16:creationId xmlns:a16="http://schemas.microsoft.com/office/drawing/2014/main" id="{8BC58882-A88D-4D14-9F05-E062FB055D57}"/>
              </a:ext>
            </a:extLst>
          </p:cNvPr>
          <p:cNvPicPr>
            <a:picLocks noChangeAspect="1"/>
          </p:cNvPicPr>
          <p:nvPr/>
        </p:nvPicPr>
        <p:blipFill>
          <a:blip r:embed="rId7"/>
          <a:stretch>
            <a:fillRect/>
          </a:stretch>
        </p:blipFill>
        <p:spPr>
          <a:xfrm>
            <a:off x="15614" y="3978841"/>
            <a:ext cx="12190413" cy="279498"/>
          </a:xfrm>
          <a:prstGeom prst="rect">
            <a:avLst/>
          </a:prstGeom>
        </p:spPr>
      </p:pic>
      <p:pic>
        <p:nvPicPr>
          <p:cNvPr id="10" name="图片 9">
            <a:extLst>
              <a:ext uri="{FF2B5EF4-FFF2-40B4-BE49-F238E27FC236}">
                <a16:creationId xmlns:a16="http://schemas.microsoft.com/office/drawing/2014/main" id="{3AF8FD17-BEB2-4B9C-9FF8-D936165BFEDF}"/>
              </a:ext>
            </a:extLst>
          </p:cNvPr>
          <p:cNvPicPr>
            <a:picLocks noChangeAspect="1"/>
          </p:cNvPicPr>
          <p:nvPr/>
        </p:nvPicPr>
        <p:blipFill>
          <a:blip r:embed="rId7"/>
          <a:stretch>
            <a:fillRect/>
          </a:stretch>
        </p:blipFill>
        <p:spPr>
          <a:xfrm>
            <a:off x="15614" y="1455031"/>
            <a:ext cx="12190413" cy="279498"/>
          </a:xfrm>
          <a:prstGeom prst="rect">
            <a:avLst/>
          </a:prstGeom>
        </p:spPr>
      </p:pic>
    </p:spTree>
    <p:extLst>
      <p:ext uri="{BB962C8B-B14F-4D97-AF65-F5344CB8AC3E}">
        <p14:creationId xmlns:p14="http://schemas.microsoft.com/office/powerpoint/2010/main" val="903247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182692" y="519566"/>
              <a:ext cx="6553379"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23.</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讨论、分析、论证需求的可行性</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F34D2A54-721F-48D0-BF66-AF490327B68C}"/>
              </a:ext>
            </a:extLst>
          </p:cNvPr>
          <p:cNvSpPr txBox="1"/>
          <p:nvPr/>
        </p:nvSpPr>
        <p:spPr>
          <a:xfrm>
            <a:off x="3420880" y="2829629"/>
            <a:ext cx="5348651" cy="1200329"/>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不可行的需求：</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由于</a:t>
            </a:r>
            <a:r>
              <a:rPr lang="en-US" altLang="zh-CN" sz="2400" dirty="0">
                <a:latin typeface="微软雅黑" panose="020B0503020204020204" pitchFamily="34" charset="-122"/>
                <a:ea typeface="微软雅黑" panose="020B0503020204020204" pitchFamily="34" charset="-122"/>
              </a:rPr>
              <a:t>IOS</a:t>
            </a:r>
            <a:r>
              <a:rPr lang="zh-CN" altLang="en-US" sz="2400" dirty="0">
                <a:latin typeface="微软雅黑" panose="020B0503020204020204" pitchFamily="34" charset="-122"/>
                <a:ea typeface="微软雅黑" panose="020B0503020204020204" pitchFamily="34" charset="-122"/>
              </a:rPr>
              <a:t>端为封闭系统，所以手机端上传附件是不可取的。</a:t>
            </a:r>
          </a:p>
        </p:txBody>
      </p:sp>
    </p:spTree>
    <p:extLst>
      <p:ext uri="{BB962C8B-B14F-4D97-AF65-F5344CB8AC3E}">
        <p14:creationId xmlns:p14="http://schemas.microsoft.com/office/powerpoint/2010/main" val="310400858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98042" y="519566"/>
              <a:ext cx="2565299"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24.</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JAD</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会议</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887CB132-C0FD-479B-9212-C7C4BE5079D7}"/>
              </a:ext>
            </a:extLst>
          </p:cNvPr>
          <p:cNvPicPr>
            <a:picLocks noChangeAspect="1"/>
          </p:cNvPicPr>
          <p:nvPr/>
        </p:nvPicPr>
        <p:blipFill>
          <a:blip r:embed="rId3"/>
          <a:stretch>
            <a:fillRect/>
          </a:stretch>
        </p:blipFill>
        <p:spPr>
          <a:xfrm>
            <a:off x="3745443" y="1403454"/>
            <a:ext cx="4699524" cy="5368953"/>
          </a:xfrm>
          <a:prstGeom prst="rect">
            <a:avLst/>
          </a:prstGeom>
        </p:spPr>
      </p:pic>
    </p:spTree>
    <p:extLst>
      <p:ext uri="{BB962C8B-B14F-4D97-AF65-F5344CB8AC3E}">
        <p14:creationId xmlns:p14="http://schemas.microsoft.com/office/powerpoint/2010/main" val="425697812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45476" y="519566"/>
              <a:ext cx="3270428"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25.</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清晰定义需求</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89EE2545-1F1D-4431-95B1-A91EBBE7218C}"/>
              </a:ext>
            </a:extLst>
          </p:cNvPr>
          <p:cNvSpPr txBox="1"/>
          <p:nvPr/>
        </p:nvSpPr>
        <p:spPr>
          <a:xfrm>
            <a:off x="2335212" y="2713018"/>
            <a:ext cx="7519988" cy="954107"/>
          </a:xfrm>
          <a:prstGeom prst="rect">
            <a:avLst/>
          </a:prstGeom>
          <a:noFill/>
        </p:spPr>
        <p:txBody>
          <a:bodyPr wrap="square" rtlCol="0">
            <a:spAutoFit/>
          </a:bodyPr>
          <a:lstStyle/>
          <a:p>
            <a:r>
              <a:rPr lang="zh-CN" altLang="en-US" sz="2800" dirty="0"/>
              <a:t>经小组内部审查，我们认为已经清晰定义了需求，是可以移交给另一小组设计，实现的。</a:t>
            </a:r>
          </a:p>
        </p:txBody>
      </p:sp>
    </p:spTree>
    <p:extLst>
      <p:ext uri="{BB962C8B-B14F-4D97-AF65-F5344CB8AC3E}">
        <p14:creationId xmlns:p14="http://schemas.microsoft.com/office/powerpoint/2010/main" val="126480357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65515" y="519566"/>
              <a:ext cx="3230354"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26.</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内容完整</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7C3D26BB-250D-4285-B3F9-5598C9806106}"/>
              </a:ext>
            </a:extLst>
          </p:cNvPr>
          <p:cNvPicPr>
            <a:picLocks noChangeAspect="1"/>
          </p:cNvPicPr>
          <p:nvPr/>
        </p:nvPicPr>
        <p:blipFill>
          <a:blip r:embed="rId3"/>
          <a:stretch>
            <a:fillRect/>
          </a:stretch>
        </p:blipFill>
        <p:spPr>
          <a:xfrm>
            <a:off x="2488520" y="1262704"/>
            <a:ext cx="2336571" cy="5505714"/>
          </a:xfrm>
          <a:prstGeom prst="rect">
            <a:avLst/>
          </a:prstGeom>
        </p:spPr>
      </p:pic>
      <p:pic>
        <p:nvPicPr>
          <p:cNvPr id="6" name="图片 5">
            <a:extLst>
              <a:ext uri="{FF2B5EF4-FFF2-40B4-BE49-F238E27FC236}">
                <a16:creationId xmlns:a16="http://schemas.microsoft.com/office/drawing/2014/main" id="{46A28242-EE81-431E-825B-3C6D1087BEE7}"/>
              </a:ext>
            </a:extLst>
          </p:cNvPr>
          <p:cNvPicPr>
            <a:picLocks noChangeAspect="1"/>
          </p:cNvPicPr>
          <p:nvPr/>
        </p:nvPicPr>
        <p:blipFill>
          <a:blip r:embed="rId4"/>
          <a:stretch>
            <a:fillRect/>
          </a:stretch>
        </p:blipFill>
        <p:spPr>
          <a:xfrm>
            <a:off x="5215131" y="1262704"/>
            <a:ext cx="5945143" cy="2856000"/>
          </a:xfrm>
          <a:prstGeom prst="rect">
            <a:avLst/>
          </a:prstGeom>
        </p:spPr>
      </p:pic>
      <p:pic>
        <p:nvPicPr>
          <p:cNvPr id="8" name="图片 7">
            <a:extLst>
              <a:ext uri="{FF2B5EF4-FFF2-40B4-BE49-F238E27FC236}">
                <a16:creationId xmlns:a16="http://schemas.microsoft.com/office/drawing/2014/main" id="{13A0358A-BDAE-4021-BFCD-7F009A34E38B}"/>
              </a:ext>
            </a:extLst>
          </p:cNvPr>
          <p:cNvPicPr>
            <a:picLocks noChangeAspect="1"/>
          </p:cNvPicPr>
          <p:nvPr/>
        </p:nvPicPr>
        <p:blipFill>
          <a:blip r:embed="rId5"/>
          <a:stretch>
            <a:fillRect/>
          </a:stretch>
        </p:blipFill>
        <p:spPr>
          <a:xfrm>
            <a:off x="5215131" y="4450212"/>
            <a:ext cx="4309523" cy="1741048"/>
          </a:xfrm>
          <a:prstGeom prst="rect">
            <a:avLst/>
          </a:prstGeom>
        </p:spPr>
      </p:pic>
    </p:spTree>
    <p:extLst>
      <p:ext uri="{BB962C8B-B14F-4D97-AF65-F5344CB8AC3E}">
        <p14:creationId xmlns:p14="http://schemas.microsoft.com/office/powerpoint/2010/main" val="272333384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769009" y="519566"/>
              <a:ext cx="4623363"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27.</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用户需求优先级排序</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2" name="表格 1">
            <a:extLst>
              <a:ext uri="{FF2B5EF4-FFF2-40B4-BE49-F238E27FC236}">
                <a16:creationId xmlns:a16="http://schemas.microsoft.com/office/drawing/2014/main" id="{A771CDF4-288E-4912-9B5B-A03CB6081D95}"/>
              </a:ext>
            </a:extLst>
          </p:cNvPr>
          <p:cNvGraphicFramePr>
            <a:graphicFrameLocks noGrp="1"/>
          </p:cNvGraphicFramePr>
          <p:nvPr>
            <p:extLst>
              <p:ext uri="{D42A27DB-BD31-4B8C-83A1-F6EECF244321}">
                <p14:modId xmlns:p14="http://schemas.microsoft.com/office/powerpoint/2010/main" val="3300464964"/>
              </p:ext>
            </p:extLst>
          </p:nvPr>
        </p:nvGraphicFramePr>
        <p:xfrm>
          <a:off x="1815393" y="1540425"/>
          <a:ext cx="8559622" cy="5156330"/>
        </p:xfrm>
        <a:graphic>
          <a:graphicData uri="http://schemas.openxmlformats.org/drawingml/2006/table">
            <a:tbl>
              <a:tblPr firstRow="1" firstCol="1" bandRow="1"/>
              <a:tblGrid>
                <a:gridCol w="2856970">
                  <a:extLst>
                    <a:ext uri="{9D8B030D-6E8A-4147-A177-3AD203B41FA5}">
                      <a16:colId xmlns:a16="http://schemas.microsoft.com/office/drawing/2014/main" val="3159724498"/>
                    </a:ext>
                  </a:extLst>
                </a:gridCol>
                <a:gridCol w="2856970">
                  <a:extLst>
                    <a:ext uri="{9D8B030D-6E8A-4147-A177-3AD203B41FA5}">
                      <a16:colId xmlns:a16="http://schemas.microsoft.com/office/drawing/2014/main" val="3286419148"/>
                    </a:ext>
                  </a:extLst>
                </a:gridCol>
                <a:gridCol w="2845682">
                  <a:extLst>
                    <a:ext uri="{9D8B030D-6E8A-4147-A177-3AD203B41FA5}">
                      <a16:colId xmlns:a16="http://schemas.microsoft.com/office/drawing/2014/main" val="2292951421"/>
                    </a:ext>
                  </a:extLst>
                </a:gridCol>
              </a:tblGrid>
              <a:tr h="578612">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用户类</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说明</a:t>
                      </a:r>
                    </a:p>
                    <a:p>
                      <a:pPr>
                        <a:lnSpc>
                          <a:spcPct val="107000"/>
                        </a:lnSpc>
                        <a:spcAft>
                          <a:spcPts val="800"/>
                        </a:spcAft>
                      </a:pPr>
                      <a:r>
                        <a:rPr lang="en-US" sz="1200" b="1" kern="100">
                          <a:effectLst/>
                          <a:latin typeface="Calibri" panose="020F0502020204030204" pitchFamily="34" charset="0"/>
                          <a:ea typeface="宋体" panose="02010600030101010101" pitchFamily="2" charset="-122"/>
                          <a:cs typeface="Times New Roman" panose="02020603050405020304" pitchFamily="18" charset="0"/>
                        </a:rPr>
                        <a:t> </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a:lnSpc>
                          <a:spcPct val="107000"/>
                        </a:lnSpc>
                        <a:spcAft>
                          <a:spcPts val="800"/>
                        </a:spcAft>
                      </a:pPr>
                      <a:r>
                        <a:rPr lang="zh-CN" sz="1200" b="1" kern="100" dirty="0">
                          <a:effectLst/>
                          <a:latin typeface="Calibri" panose="020F0502020204030204" pitchFamily="34" charset="0"/>
                          <a:ea typeface="宋体" panose="02010600030101010101" pitchFamily="2" charset="-122"/>
                          <a:cs typeface="Times New Roman" panose="02020603050405020304" pitchFamily="18" charset="0"/>
                        </a:rPr>
                        <a:t>权重</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extLst>
                  <a:ext uri="{0D108BD9-81ED-4DB2-BD59-A6C34878D82A}">
                    <a16:rowId xmlns:a16="http://schemas.microsoft.com/office/drawing/2014/main" val="3543316292"/>
                  </a:ext>
                </a:extLst>
              </a:tr>
              <a:tr h="877171">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客户（间接）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客户为该项目任务下达者，为帮助教师与学生之间的互动学习，有更多的交流机会和专业课程的资料，发布了</a:t>
                      </a: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软件工程系列课程教学辅助网站”项目。</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2023233"/>
                  </a:ext>
                </a:extLst>
              </a:tr>
              <a:tr h="1024830">
                <a:tc>
                  <a:txBody>
                    <a:bodyPr/>
                    <a:lstStyle/>
                    <a:p>
                      <a:pPr>
                        <a:lnSpc>
                          <a:spcPct val="107000"/>
                        </a:lnSpc>
                        <a:spcAft>
                          <a:spcPts val="800"/>
                        </a:spcAft>
                      </a:pPr>
                      <a:r>
                        <a:rPr lang="zh-CN" sz="1200" b="1"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教师</a:t>
                      </a:r>
                      <a:r>
                        <a:rPr lang="zh-CN" sz="1200" b="1" kern="100" dirty="0">
                          <a:effectLst/>
                          <a:latin typeface="Calibri" panose="020F0502020204030204" pitchFamily="34" charset="0"/>
                          <a:ea typeface="宋体" panose="02010600030101010101" pitchFamily="2" charset="-122"/>
                          <a:cs typeface="Times New Roman" panose="02020603050405020304" pitchFamily="18" charset="0"/>
                        </a:rPr>
                        <a:t>（重要）（直接）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教师是软件教学辅助网站的主要用户。教师通过网站发布课程信息</a:t>
                      </a:r>
                      <a:r>
                        <a:rPr lang="zh-CN" sz="12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，上传教学视频、课件、作业、回答同学们提出的问题疑惑、分享专业知识和书籍资料等。并通过网站掌控学生学习进程。</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3963410"/>
                  </a:ext>
                </a:extLst>
              </a:tr>
              <a:tr h="1320147">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学生（重要）（直接）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学生是软件教学辅助网站的主要用户。</a:t>
                      </a:r>
                      <a:r>
                        <a:rPr lang="zh-CN" sz="12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在该网站上，他们需对“软件工程”相关系列课程进行自我学习，下载视频课件在论坛题提出自己的疑惑问题并可以获取老师同学们分享的专业知识和资料等，并通过网站提交作业，以便与教师互动。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62543149"/>
                  </a:ext>
                </a:extLst>
              </a:tr>
              <a:tr h="729513">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游客（次要）（直接）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网站游客为非相关专业的学生、教师或其他访问用户，他们可能因对这些课程感兴趣而访问该教学辅助网站并浏览相关课程信息。</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0.5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36923957"/>
                  </a:ext>
                </a:extLst>
              </a:tr>
              <a:tr h="584362">
                <a:tc>
                  <a:txBody>
                    <a:bodyPr/>
                    <a:lstStyle/>
                    <a:p>
                      <a:pPr>
                        <a:lnSpc>
                          <a:spcPct val="107000"/>
                        </a:lnSpc>
                        <a:spcAft>
                          <a:spcPts val="800"/>
                        </a:spcAft>
                      </a:pPr>
                      <a:r>
                        <a:rPr lang="zh-CN" sz="1200" b="1" kern="100" dirty="0">
                          <a:effectLst/>
                          <a:latin typeface="Calibri" panose="020F0502020204030204" pitchFamily="34" charset="0"/>
                          <a:ea typeface="宋体" panose="02010600030101010101" pitchFamily="2" charset="-122"/>
                          <a:cs typeface="Times New Roman" panose="02020603050405020304" pitchFamily="18" charset="0"/>
                        </a:rPr>
                        <a:t>管理员（重要）（直接）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网站管理员管理软件教学辅助网站，确保网站正常运行，对网站进行资源管理，进行安全备份，并确认用户信息。</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6050542"/>
                  </a:ext>
                </a:extLst>
              </a:tr>
            </a:tbl>
          </a:graphicData>
        </a:graphic>
      </p:graphicFrame>
    </p:spTree>
    <p:extLst>
      <p:ext uri="{BB962C8B-B14F-4D97-AF65-F5344CB8AC3E}">
        <p14:creationId xmlns:p14="http://schemas.microsoft.com/office/powerpoint/2010/main" val="129572217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94931" y="519566"/>
              <a:ext cx="2571520"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28.</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需求冲突</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324ABE1-D07A-49A3-AE33-B678E0843AC1}"/>
              </a:ext>
            </a:extLst>
          </p:cNvPr>
          <p:cNvSpPr/>
          <p:nvPr/>
        </p:nvSpPr>
        <p:spPr>
          <a:xfrm>
            <a:off x="3048792" y="2166068"/>
            <a:ext cx="6092825" cy="3905043"/>
          </a:xfrm>
          <a:prstGeom prst="rect">
            <a:avLst/>
          </a:prstGeom>
        </p:spPr>
        <p:txBody>
          <a:bodyPr>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对管理员和教师代表对于毕业学生来开设论坛子版块问题冲突进行了协商，采取的措施：由</a:t>
            </a:r>
            <a:r>
              <a:rPr lang="en-US" altLang="zh-CN" sz="2400" dirty="0">
                <a:latin typeface="微软雅黑" panose="020B0503020204020204" pitchFamily="34" charset="-122"/>
                <a:ea typeface="微软雅黑" panose="020B0503020204020204" pitchFamily="34" charset="-122"/>
              </a:rPr>
              <a:t>G19</a:t>
            </a:r>
            <a:r>
              <a:rPr lang="zh-CN" altLang="en-US" sz="2400" dirty="0">
                <a:latin typeface="微软雅黑" panose="020B0503020204020204" pitchFamily="34" charset="-122"/>
                <a:ea typeface="微软雅黑" panose="020B0503020204020204" pitchFamily="34" charset="-122"/>
              </a:rPr>
              <a:t>小组组长彭慧铭提议毕业学生需要进行管理员审核才能开设论坛子版块去，如果申请了教师资格，开课附带的子版块则不需要管理员审核。最终教师用户代表与管理员用户代表同意此方案达成了一致。</a:t>
            </a:r>
          </a:p>
        </p:txBody>
      </p:sp>
    </p:spTree>
    <p:extLst>
      <p:ext uri="{BB962C8B-B14F-4D97-AF65-F5344CB8AC3E}">
        <p14:creationId xmlns:p14="http://schemas.microsoft.com/office/powerpoint/2010/main" val="264339841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94931" y="519566"/>
              <a:ext cx="2571520"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29.</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数据字典</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67034C5B-9CDA-45B6-9CCE-4B1C8C1659F0}"/>
              </a:ext>
            </a:extLst>
          </p:cNvPr>
          <p:cNvPicPr>
            <a:picLocks noChangeAspect="1"/>
          </p:cNvPicPr>
          <p:nvPr/>
        </p:nvPicPr>
        <p:blipFill>
          <a:blip r:embed="rId3"/>
          <a:stretch>
            <a:fillRect/>
          </a:stretch>
        </p:blipFill>
        <p:spPr>
          <a:xfrm>
            <a:off x="3494381" y="1402531"/>
            <a:ext cx="5866667" cy="5339272"/>
          </a:xfrm>
          <a:prstGeom prst="rect">
            <a:avLst/>
          </a:prstGeom>
        </p:spPr>
      </p:pic>
    </p:spTree>
    <p:extLst>
      <p:ext uri="{BB962C8B-B14F-4D97-AF65-F5344CB8AC3E}">
        <p14:creationId xmlns:p14="http://schemas.microsoft.com/office/powerpoint/2010/main" val="1200839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149997" y="519566"/>
              <a:ext cx="1861389"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30</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ER</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图</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9" name="图片 8" descr="C:\Users\ADMINI~1\AppData\Local\Temp\WeChat Files\043a834ecc875ec58f5fe909c4a5a42.png">
            <a:extLst>
              <a:ext uri="{FF2B5EF4-FFF2-40B4-BE49-F238E27FC236}">
                <a16:creationId xmlns:a16="http://schemas.microsoft.com/office/drawing/2014/main" id="{0CA79875-52A2-402B-9839-131F9CEA0D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8597" y="2532646"/>
            <a:ext cx="4901609" cy="3614937"/>
          </a:xfrm>
          <a:prstGeom prst="rect">
            <a:avLst/>
          </a:prstGeom>
          <a:noFill/>
          <a:ln>
            <a:noFill/>
          </a:ln>
        </p:spPr>
      </p:pic>
      <p:sp>
        <p:nvSpPr>
          <p:cNvPr id="4" name="文本框 3">
            <a:extLst>
              <a:ext uri="{FF2B5EF4-FFF2-40B4-BE49-F238E27FC236}">
                <a16:creationId xmlns:a16="http://schemas.microsoft.com/office/drawing/2014/main" id="{0D19B091-EB08-43DE-84DA-F764B6672D2C}"/>
              </a:ext>
            </a:extLst>
          </p:cNvPr>
          <p:cNvSpPr txBox="1"/>
          <p:nvPr/>
        </p:nvSpPr>
        <p:spPr>
          <a:xfrm>
            <a:off x="2353070" y="1931046"/>
            <a:ext cx="646331" cy="369332"/>
          </a:xfrm>
          <a:prstGeom prst="rect">
            <a:avLst/>
          </a:prstGeom>
          <a:noFill/>
        </p:spPr>
        <p:txBody>
          <a:bodyPr wrap="none" rtlCol="0">
            <a:spAutoFit/>
          </a:bodyPr>
          <a:lstStyle/>
          <a:p>
            <a:r>
              <a:rPr lang="zh-CN" altLang="en-US" dirty="0"/>
              <a:t>学生</a:t>
            </a:r>
          </a:p>
        </p:txBody>
      </p:sp>
      <p:pic>
        <p:nvPicPr>
          <p:cNvPr id="10" name="图片 9" descr="C:\Users\bobo\AppData\Local\Temp\WeChat Files\11cfa4eb05772dd0eabe35f076608cd.png">
            <a:extLst>
              <a:ext uri="{FF2B5EF4-FFF2-40B4-BE49-F238E27FC236}">
                <a16:creationId xmlns:a16="http://schemas.microsoft.com/office/drawing/2014/main" id="{BB3B373B-B447-4C74-9B7E-F39808CC6E2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2037" y="2441465"/>
            <a:ext cx="5269230" cy="3797300"/>
          </a:xfrm>
          <a:prstGeom prst="rect">
            <a:avLst/>
          </a:prstGeom>
          <a:noFill/>
          <a:ln>
            <a:noFill/>
          </a:ln>
        </p:spPr>
      </p:pic>
      <p:sp>
        <p:nvSpPr>
          <p:cNvPr id="6" name="文本框 5">
            <a:extLst>
              <a:ext uri="{FF2B5EF4-FFF2-40B4-BE49-F238E27FC236}">
                <a16:creationId xmlns:a16="http://schemas.microsoft.com/office/drawing/2014/main" id="{6AF4EA98-7707-4209-B795-08682F4EB01C}"/>
              </a:ext>
            </a:extLst>
          </p:cNvPr>
          <p:cNvSpPr txBox="1"/>
          <p:nvPr/>
        </p:nvSpPr>
        <p:spPr>
          <a:xfrm>
            <a:off x="8468906" y="1931046"/>
            <a:ext cx="877163" cy="369332"/>
          </a:xfrm>
          <a:prstGeom prst="rect">
            <a:avLst/>
          </a:prstGeom>
          <a:noFill/>
        </p:spPr>
        <p:txBody>
          <a:bodyPr wrap="none" rtlCol="0">
            <a:spAutoFit/>
          </a:bodyPr>
          <a:lstStyle/>
          <a:p>
            <a:r>
              <a:rPr lang="zh-CN" altLang="en-US" dirty="0"/>
              <a:t>管理员</a:t>
            </a:r>
          </a:p>
        </p:txBody>
      </p:sp>
    </p:spTree>
    <p:extLst>
      <p:ext uri="{BB962C8B-B14F-4D97-AF65-F5344CB8AC3E}">
        <p14:creationId xmlns:p14="http://schemas.microsoft.com/office/powerpoint/2010/main" val="165460641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25156"/>
            <a:ext cx="7519988" cy="809010"/>
            <a:chOff x="2320698" y="510330"/>
            <a:chExt cx="7519988" cy="809010"/>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29922" y="510330"/>
              <a:ext cx="4501535"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32</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实际环境、运行环境</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12" name="表格 11">
            <a:extLst>
              <a:ext uri="{FF2B5EF4-FFF2-40B4-BE49-F238E27FC236}">
                <a16:creationId xmlns:a16="http://schemas.microsoft.com/office/drawing/2014/main" id="{CBD8B596-FB18-46D3-A5E0-68D66E6D67CF}"/>
              </a:ext>
            </a:extLst>
          </p:cNvPr>
          <p:cNvGraphicFramePr>
            <a:graphicFrameLocks noGrp="1"/>
          </p:cNvGraphicFramePr>
          <p:nvPr>
            <p:extLst>
              <p:ext uri="{D42A27DB-BD31-4B8C-83A1-F6EECF244321}">
                <p14:modId xmlns:p14="http://schemas.microsoft.com/office/powerpoint/2010/main" val="446736583"/>
              </p:ext>
            </p:extLst>
          </p:nvPr>
        </p:nvGraphicFramePr>
        <p:xfrm>
          <a:off x="653690" y="2610927"/>
          <a:ext cx="5267325" cy="1640560"/>
        </p:xfrm>
        <a:graphic>
          <a:graphicData uri="http://schemas.openxmlformats.org/drawingml/2006/table">
            <a:tbl>
              <a:tblPr firstRow="1" firstCol="1" bandRow="1"/>
              <a:tblGrid>
                <a:gridCol w="2631123">
                  <a:extLst>
                    <a:ext uri="{9D8B030D-6E8A-4147-A177-3AD203B41FA5}">
                      <a16:colId xmlns:a16="http://schemas.microsoft.com/office/drawing/2014/main" val="1278272099"/>
                    </a:ext>
                  </a:extLst>
                </a:gridCol>
                <a:gridCol w="2636202">
                  <a:extLst>
                    <a:ext uri="{9D8B030D-6E8A-4147-A177-3AD203B41FA5}">
                      <a16:colId xmlns:a16="http://schemas.microsoft.com/office/drawing/2014/main" val="103064567"/>
                    </a:ext>
                  </a:extLst>
                </a:gridCol>
              </a:tblGrid>
              <a:tr h="230841">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硬件接口</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接口信息</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3352492"/>
                  </a:ext>
                </a:extLst>
              </a:tr>
              <a:tr h="233360">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CPU</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8</a:t>
                      </a:r>
                      <a:r>
                        <a:rPr lang="zh-CN" sz="1100">
                          <a:effectLst/>
                          <a:latin typeface="Times New Roman" panose="02020603050405020304" pitchFamily="18" charset="0"/>
                          <a:ea typeface="宋体" panose="02010600030101010101" pitchFamily="2" charset="-122"/>
                          <a:cs typeface="Times New Roman" panose="02020603050405020304" pitchFamily="18" charset="0"/>
                        </a:rPr>
                        <a:t>核</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1681994"/>
                  </a:ext>
                </a:extLst>
              </a:tr>
              <a:tr h="230841">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主频</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2.5Ghz</a:t>
                      </a:r>
                      <a:r>
                        <a:rPr lang="zh-CN" sz="1100">
                          <a:effectLst/>
                          <a:latin typeface="Times New Roman" panose="02020603050405020304" pitchFamily="18" charset="0"/>
                          <a:ea typeface="宋体" panose="02010600030101010101" pitchFamily="2" charset="-122"/>
                          <a:cs typeface="Times New Roman" panose="02020603050405020304" pitchFamily="18" charset="0"/>
                        </a:rPr>
                        <a:t>以上</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5252"/>
                  </a:ext>
                </a:extLst>
              </a:tr>
              <a:tr h="233360">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内存</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16G</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1991429"/>
                  </a:ext>
                </a:extLst>
              </a:tr>
              <a:tr h="233360">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硬盘</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4T</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8534544"/>
                  </a:ext>
                </a:extLst>
              </a:tr>
              <a:tr h="478798">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网络环境</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浙江大学城市学院校园网（</a:t>
                      </a: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L2TP</a:t>
                      </a: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100M</a:t>
                      </a:r>
                      <a:endParaRPr lang="zh-CN"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8727988"/>
                  </a:ext>
                </a:extLst>
              </a:tr>
            </a:tbl>
          </a:graphicData>
        </a:graphic>
      </p:graphicFrame>
      <p:graphicFrame>
        <p:nvGraphicFramePr>
          <p:cNvPr id="15" name="表格 14">
            <a:extLst>
              <a:ext uri="{FF2B5EF4-FFF2-40B4-BE49-F238E27FC236}">
                <a16:creationId xmlns:a16="http://schemas.microsoft.com/office/drawing/2014/main" id="{20722514-A447-4C06-BA6F-406C0D2F08E4}"/>
              </a:ext>
            </a:extLst>
          </p:cNvPr>
          <p:cNvGraphicFramePr>
            <a:graphicFrameLocks noGrp="1"/>
          </p:cNvGraphicFramePr>
          <p:nvPr>
            <p:extLst>
              <p:ext uri="{D42A27DB-BD31-4B8C-83A1-F6EECF244321}">
                <p14:modId xmlns:p14="http://schemas.microsoft.com/office/powerpoint/2010/main" val="2737483458"/>
              </p:ext>
            </p:extLst>
          </p:nvPr>
        </p:nvGraphicFramePr>
        <p:xfrm>
          <a:off x="6269399" y="2610926"/>
          <a:ext cx="5467350" cy="1640560"/>
        </p:xfrm>
        <a:graphic>
          <a:graphicData uri="http://schemas.openxmlformats.org/drawingml/2006/table">
            <a:tbl>
              <a:tblPr firstRow="1" firstCol="1" bandRow="1"/>
              <a:tblGrid>
                <a:gridCol w="2704793">
                  <a:extLst>
                    <a:ext uri="{9D8B030D-6E8A-4147-A177-3AD203B41FA5}">
                      <a16:colId xmlns:a16="http://schemas.microsoft.com/office/drawing/2014/main" val="109136118"/>
                    </a:ext>
                  </a:extLst>
                </a:gridCol>
                <a:gridCol w="2762557">
                  <a:extLst>
                    <a:ext uri="{9D8B030D-6E8A-4147-A177-3AD203B41FA5}">
                      <a16:colId xmlns:a16="http://schemas.microsoft.com/office/drawing/2014/main" val="3574542372"/>
                    </a:ext>
                  </a:extLst>
                </a:gridCol>
              </a:tblGrid>
              <a:tr h="328112">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项目</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要求</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9715803"/>
                  </a:ext>
                </a:extLst>
              </a:tr>
              <a:tr h="328112">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硬件设备</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IOS</a:t>
                      </a:r>
                      <a:r>
                        <a:rPr lang="zh-CN" sz="1100">
                          <a:effectLst/>
                          <a:latin typeface="Times New Roman" panose="02020603050405020304" pitchFamily="18" charset="0"/>
                          <a:ea typeface="宋体" panose="02010600030101010101" pitchFamily="2" charset="-122"/>
                          <a:cs typeface="Times New Roman" panose="02020603050405020304" pitchFamily="18" charset="0"/>
                        </a:rPr>
                        <a:t>系统手机，安卓系统手机，</a:t>
                      </a:r>
                      <a:r>
                        <a:rPr lang="en-US" sz="1100">
                          <a:effectLst/>
                          <a:latin typeface="Times New Roman" panose="02020603050405020304" pitchFamily="18" charset="0"/>
                          <a:ea typeface="宋体" panose="02010600030101010101" pitchFamily="2" charset="-122"/>
                          <a:cs typeface="Times New Roman" panose="02020603050405020304" pitchFamily="18" charset="0"/>
                        </a:rPr>
                        <a:t>PC</a:t>
                      </a:r>
                      <a:r>
                        <a:rPr lang="zh-CN" sz="1100">
                          <a:effectLst/>
                          <a:latin typeface="Times New Roman" panose="02020603050405020304" pitchFamily="18" charset="0"/>
                          <a:ea typeface="宋体" panose="02010600030101010101" pitchFamily="2" charset="-122"/>
                          <a:cs typeface="Times New Roman" panose="02020603050405020304" pitchFamily="18" charset="0"/>
                        </a:rPr>
                        <a:t>计</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2130378"/>
                  </a:ext>
                </a:extLst>
              </a:tr>
              <a:tr h="328112">
                <a:tc>
                  <a:txBody>
                    <a:bodyPr/>
                    <a:lstStyle/>
                    <a:p>
                      <a:pPr>
                        <a:lnSpc>
                          <a:spcPct val="107000"/>
                        </a:lnSpc>
                        <a:spcAft>
                          <a:spcPts val="80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操作系统</a:t>
                      </a:r>
                      <a:endParaRPr lang="zh-CN"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Win7/8/10</a:t>
                      </a:r>
                      <a:r>
                        <a:rPr lang="zh-CN" sz="1100">
                          <a:effectLst/>
                          <a:latin typeface="Times New Roman" panose="02020603050405020304" pitchFamily="18" charset="0"/>
                          <a:ea typeface="宋体" panose="02010600030101010101" pitchFamily="2" charset="-122"/>
                          <a:cs typeface="Times New Roman" panose="02020603050405020304" pitchFamily="18" charset="0"/>
                        </a:rPr>
                        <a:t>，</a:t>
                      </a:r>
                      <a:r>
                        <a:rPr lang="en-US" sz="1100">
                          <a:effectLst/>
                          <a:latin typeface="Times New Roman" panose="02020603050405020304" pitchFamily="18" charset="0"/>
                          <a:ea typeface="宋体" panose="02010600030101010101" pitchFamily="2" charset="-122"/>
                          <a:cs typeface="Times New Roman" panose="02020603050405020304" pitchFamily="18" charset="0"/>
                        </a:rPr>
                        <a:t>Mac05</a:t>
                      </a:r>
                      <a:r>
                        <a:rPr lang="zh-CN" sz="1100">
                          <a:effectLst/>
                          <a:latin typeface="Times New Roman" panose="02020603050405020304" pitchFamily="18" charset="0"/>
                          <a:ea typeface="宋体" panose="02010600030101010101" pitchFamily="2" charset="-122"/>
                          <a:cs typeface="Times New Roman" panose="02020603050405020304" pitchFamily="18" charset="0"/>
                        </a:rPr>
                        <a:t>，</a:t>
                      </a:r>
                      <a:r>
                        <a:rPr lang="en-US" sz="1100">
                          <a:effectLst/>
                          <a:latin typeface="Times New Roman" panose="02020603050405020304" pitchFamily="18" charset="0"/>
                          <a:ea typeface="宋体" panose="02010600030101010101" pitchFamily="2" charset="-122"/>
                          <a:cs typeface="Times New Roman" panose="02020603050405020304" pitchFamily="18" charset="0"/>
                        </a:rPr>
                        <a:t>IOS</a:t>
                      </a:r>
                      <a:r>
                        <a:rPr lang="zh-CN" sz="1100">
                          <a:effectLst/>
                          <a:latin typeface="Times New Roman" panose="02020603050405020304" pitchFamily="18" charset="0"/>
                          <a:ea typeface="宋体" panose="02010600030101010101" pitchFamily="2" charset="-122"/>
                          <a:cs typeface="Times New Roman" panose="02020603050405020304" pitchFamily="18" charset="0"/>
                        </a:rPr>
                        <a:t>，</a:t>
                      </a:r>
                      <a:r>
                        <a:rPr lang="en-US" sz="1100">
                          <a:effectLst/>
                          <a:latin typeface="Times New Roman" panose="02020603050405020304" pitchFamily="18" charset="0"/>
                          <a:ea typeface="宋体" panose="02010600030101010101" pitchFamily="2" charset="-122"/>
                          <a:cs typeface="Times New Roman" panose="02020603050405020304" pitchFamily="18" charset="0"/>
                        </a:rPr>
                        <a:t>Android</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7353350"/>
                  </a:ext>
                </a:extLst>
              </a:tr>
              <a:tr h="328112">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浏览器</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FireFox Internet Explorer</a:t>
                      </a:r>
                      <a:r>
                        <a:rPr lang="zh-CN" sz="1100">
                          <a:effectLst/>
                          <a:latin typeface="Times New Roman" panose="02020603050405020304" pitchFamily="18" charset="0"/>
                          <a:ea typeface="宋体" panose="02010600030101010101" pitchFamily="2" charset="-122"/>
                          <a:cs typeface="Times New Roman" panose="02020603050405020304" pitchFamily="18" charset="0"/>
                        </a:rPr>
                        <a:t>，</a:t>
                      </a:r>
                      <a:r>
                        <a:rPr lang="en-US" sz="1100">
                          <a:effectLst/>
                          <a:latin typeface="Times New Roman" panose="02020603050405020304" pitchFamily="18" charset="0"/>
                          <a:ea typeface="宋体" panose="02010600030101010101" pitchFamily="2" charset="-122"/>
                          <a:cs typeface="Times New Roman" panose="02020603050405020304" pitchFamily="18" charset="0"/>
                        </a:rPr>
                        <a:t>chrome</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7676677"/>
                  </a:ext>
                </a:extLst>
              </a:tr>
              <a:tr h="328112">
                <a:tc>
                  <a:txBody>
                    <a:bodyPr/>
                    <a:lstStyle/>
                    <a:p>
                      <a:pPr>
                        <a:lnSpc>
                          <a:spcPct val="107000"/>
                        </a:lnSpc>
                        <a:spcAft>
                          <a:spcPts val="80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网络环境</a:t>
                      </a:r>
                      <a:endParaRPr lang="zh-CN"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可连接至互联网</a:t>
                      </a:r>
                      <a:endParaRPr lang="zh-CN"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9019802"/>
                  </a:ext>
                </a:extLst>
              </a:tr>
            </a:tbl>
          </a:graphicData>
        </a:graphic>
      </p:graphicFrame>
      <p:sp>
        <p:nvSpPr>
          <p:cNvPr id="16" name="Rectangle 2">
            <a:extLst>
              <a:ext uri="{FF2B5EF4-FFF2-40B4-BE49-F238E27FC236}">
                <a16:creationId xmlns:a16="http://schemas.microsoft.com/office/drawing/2014/main" id="{44546393-A877-4F4C-B6AA-80901D5C0829}"/>
              </a:ext>
            </a:extLst>
          </p:cNvPr>
          <p:cNvSpPr>
            <a:spLocks noChangeArrowheads="1"/>
          </p:cNvSpPr>
          <p:nvPr/>
        </p:nvSpPr>
        <p:spPr bwMode="auto">
          <a:xfrm>
            <a:off x="6412246" y="1770923"/>
            <a:ext cx="12190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1893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262626"/>
                </a:solidFill>
                <a:effectLst/>
                <a:latin typeface="Calibri Light" panose="020F0302020204030204" pitchFamily="34" charset="0"/>
                <a:ea typeface="宋体" panose="02010600030101010101" pitchFamily="2" charset="-122"/>
                <a:cs typeface="Times New Roman" panose="02020603050405020304" pitchFamily="18" charset="0"/>
              </a:rPr>
              <a:t>2</a:t>
            </a:r>
            <a:r>
              <a:rPr kumimoji="0" lang="en-US" altLang="zh-CN" sz="1600" b="1" i="0" u="none" strike="noStrike" cap="none" normalizeH="0" baseline="0" dirty="0" bmk="">
                <a:ln>
                  <a:noFill/>
                </a:ln>
                <a:solidFill>
                  <a:srgbClr val="262626"/>
                </a:solidFill>
                <a:effectLst/>
                <a:latin typeface="Calibri Light" panose="020F0302020204030204" pitchFamily="34" charset="0"/>
                <a:ea typeface="宋体" panose="02010600030101010101" pitchFamily="2" charset="-122"/>
                <a:cs typeface="Times New Roman" panose="02020603050405020304" pitchFamily="18" charset="0"/>
              </a:rPr>
              <a:t>.4.2 </a:t>
            </a:r>
            <a:r>
              <a:rPr kumimoji="0" lang="zh-CN" altLang="en-US" sz="1600" b="1" i="0" u="none" strike="noStrike" cap="none" normalizeH="0" baseline="0" dirty="0" bmk="_Toc535369568">
                <a:ln>
                  <a:noFill/>
                </a:ln>
                <a:solidFill>
                  <a:srgbClr val="262626"/>
                </a:solidFill>
                <a:effectLst/>
                <a:latin typeface="Calibri Light" panose="020F0302020204030204" pitchFamily="34" charset="0"/>
                <a:ea typeface="宋体" panose="02010600030101010101" pitchFamily="2" charset="-122"/>
                <a:cs typeface="Times New Roman" panose="02020603050405020304" pitchFamily="18" charset="0"/>
              </a:rPr>
              <a:t>客户端</a:t>
            </a:r>
            <a:endParaRPr kumimoji="0" lang="zh-CN" altLang="en-US" sz="1600" b="1" i="0" u="none" strike="noStrike" cap="none" normalizeH="0" baseline="0" dirty="0">
              <a:ln>
                <a:noFill/>
              </a:ln>
              <a:solidFill>
                <a:srgbClr val="262626"/>
              </a:solidFill>
              <a:effectLst/>
              <a:latin typeface="Calibri Light" panose="020F03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7" name="矩形 16">
            <a:extLst>
              <a:ext uri="{FF2B5EF4-FFF2-40B4-BE49-F238E27FC236}">
                <a16:creationId xmlns:a16="http://schemas.microsoft.com/office/drawing/2014/main" id="{B46362C7-D912-4369-8E59-DDED04BF0663}"/>
              </a:ext>
            </a:extLst>
          </p:cNvPr>
          <p:cNvSpPr/>
          <p:nvPr/>
        </p:nvSpPr>
        <p:spPr>
          <a:xfrm>
            <a:off x="411137" y="1628459"/>
            <a:ext cx="1965603" cy="371064"/>
          </a:xfrm>
          <a:prstGeom prst="rect">
            <a:avLst/>
          </a:prstGeom>
        </p:spPr>
        <p:txBody>
          <a:bodyPr wrap="none">
            <a:spAutoFit/>
          </a:bodyPr>
          <a:lstStyle/>
          <a:p>
            <a:pPr marL="619125">
              <a:lnSpc>
                <a:spcPct val="107000"/>
              </a:lnSpc>
              <a:spcBef>
                <a:spcPts val="200"/>
              </a:spcBef>
              <a:spcAft>
                <a:spcPts val="0"/>
              </a:spcAft>
            </a:pPr>
            <a:r>
              <a:rPr lang="en-US" altLang="zh-CN" b="1" dirty="0">
                <a:solidFill>
                  <a:srgbClr val="262626"/>
                </a:solidFill>
                <a:latin typeface="Calibri Light" panose="020F0302020204030204" pitchFamily="34" charset="0"/>
                <a:cs typeface="Times New Roman" panose="02020603050405020304" pitchFamily="18" charset="0"/>
              </a:rPr>
              <a:t>2.4.1</a:t>
            </a:r>
            <a:r>
              <a:rPr lang="zh-CN" altLang="zh-CN" b="1" dirty="0">
                <a:solidFill>
                  <a:srgbClr val="262626"/>
                </a:solidFill>
                <a:latin typeface="Calibri Light" panose="020F0302020204030204" pitchFamily="34" charset="0"/>
                <a:cs typeface="Times New Roman" panose="02020603050405020304" pitchFamily="18" charset="0"/>
              </a:rPr>
              <a:t>服务器</a:t>
            </a:r>
          </a:p>
        </p:txBody>
      </p:sp>
    </p:spTree>
    <p:extLst>
      <p:ext uri="{BB962C8B-B14F-4D97-AF65-F5344CB8AC3E}">
        <p14:creationId xmlns:p14="http://schemas.microsoft.com/office/powerpoint/2010/main" val="174493693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25156"/>
            <a:ext cx="7519988" cy="809010"/>
            <a:chOff x="2320698" y="510330"/>
            <a:chExt cx="7519988" cy="809010"/>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624738" y="510330"/>
              <a:ext cx="4911904"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33</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需求来源、索引和联系</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BA7C18FD-867E-4FC4-A018-927156E69FAA}"/>
              </a:ext>
            </a:extLst>
          </p:cNvPr>
          <p:cNvPicPr>
            <a:picLocks noChangeAspect="1"/>
          </p:cNvPicPr>
          <p:nvPr/>
        </p:nvPicPr>
        <p:blipFill>
          <a:blip r:embed="rId3"/>
          <a:stretch>
            <a:fillRect/>
          </a:stretch>
        </p:blipFill>
        <p:spPr>
          <a:xfrm>
            <a:off x="633539" y="1326389"/>
            <a:ext cx="1928952" cy="5357333"/>
          </a:xfrm>
          <a:prstGeom prst="rect">
            <a:avLst/>
          </a:prstGeom>
        </p:spPr>
      </p:pic>
      <p:pic>
        <p:nvPicPr>
          <p:cNvPr id="8" name="图片 7">
            <a:extLst>
              <a:ext uri="{FF2B5EF4-FFF2-40B4-BE49-F238E27FC236}">
                <a16:creationId xmlns:a16="http://schemas.microsoft.com/office/drawing/2014/main" id="{DB8C2B31-77DB-46BA-97B0-A0B2A30F4CC8}"/>
              </a:ext>
            </a:extLst>
          </p:cNvPr>
          <p:cNvPicPr>
            <a:picLocks noChangeAspect="1"/>
          </p:cNvPicPr>
          <p:nvPr/>
        </p:nvPicPr>
        <p:blipFill>
          <a:blip r:embed="rId4"/>
          <a:stretch>
            <a:fillRect/>
          </a:stretch>
        </p:blipFill>
        <p:spPr>
          <a:xfrm>
            <a:off x="2824868" y="1326389"/>
            <a:ext cx="4153143" cy="5467428"/>
          </a:xfrm>
          <a:prstGeom prst="rect">
            <a:avLst/>
          </a:prstGeom>
        </p:spPr>
      </p:pic>
      <p:pic>
        <p:nvPicPr>
          <p:cNvPr id="9" name="图片 8">
            <a:extLst>
              <a:ext uri="{FF2B5EF4-FFF2-40B4-BE49-F238E27FC236}">
                <a16:creationId xmlns:a16="http://schemas.microsoft.com/office/drawing/2014/main" id="{22DE81CD-2BDB-4244-906F-71AD3A265ABF}"/>
              </a:ext>
            </a:extLst>
          </p:cNvPr>
          <p:cNvPicPr>
            <a:picLocks noChangeAspect="1"/>
          </p:cNvPicPr>
          <p:nvPr/>
        </p:nvPicPr>
        <p:blipFill>
          <a:blip r:embed="rId5"/>
          <a:stretch>
            <a:fillRect/>
          </a:stretch>
        </p:blipFill>
        <p:spPr>
          <a:xfrm>
            <a:off x="7409792" y="1326390"/>
            <a:ext cx="4348667" cy="5467428"/>
          </a:xfrm>
          <a:prstGeom prst="rect">
            <a:avLst/>
          </a:prstGeom>
        </p:spPr>
      </p:pic>
    </p:spTree>
    <p:extLst>
      <p:ext uri="{BB962C8B-B14F-4D97-AF65-F5344CB8AC3E}">
        <p14:creationId xmlns:p14="http://schemas.microsoft.com/office/powerpoint/2010/main" val="40186592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5012614" y="541806"/>
              <a:ext cx="2196417"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项目章程</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ACD8BC2C-4B23-459F-8CF1-98EBAC344AD7}"/>
              </a:ext>
            </a:extLst>
          </p:cNvPr>
          <p:cNvPicPr>
            <a:picLocks noChangeAspect="1"/>
          </p:cNvPicPr>
          <p:nvPr/>
        </p:nvPicPr>
        <p:blipFill>
          <a:blip r:embed="rId3"/>
          <a:stretch>
            <a:fillRect/>
          </a:stretch>
        </p:blipFill>
        <p:spPr>
          <a:xfrm>
            <a:off x="3774687" y="1437360"/>
            <a:ext cx="4672270" cy="5206458"/>
          </a:xfrm>
          <a:prstGeom prst="rect">
            <a:avLst/>
          </a:prstGeom>
        </p:spPr>
      </p:pic>
    </p:spTree>
    <p:extLst>
      <p:ext uri="{BB962C8B-B14F-4D97-AF65-F5344CB8AC3E}">
        <p14:creationId xmlns:p14="http://schemas.microsoft.com/office/powerpoint/2010/main" val="888473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25156"/>
            <a:ext cx="7519988" cy="809010"/>
            <a:chOff x="2320698" y="510330"/>
            <a:chExt cx="7519988" cy="809010"/>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83709" y="510330"/>
              <a:ext cx="2593962"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34</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图例</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84580643-A4B8-42C0-9CAD-27323D217C17}"/>
              </a:ext>
            </a:extLst>
          </p:cNvPr>
          <p:cNvPicPr>
            <a:picLocks noChangeAspect="1"/>
          </p:cNvPicPr>
          <p:nvPr/>
        </p:nvPicPr>
        <p:blipFill>
          <a:blip r:embed="rId3"/>
          <a:stretch>
            <a:fillRect/>
          </a:stretch>
        </p:blipFill>
        <p:spPr>
          <a:xfrm>
            <a:off x="188536" y="2754282"/>
            <a:ext cx="6042116" cy="3438442"/>
          </a:xfrm>
          <a:prstGeom prst="rect">
            <a:avLst/>
          </a:prstGeom>
        </p:spPr>
      </p:pic>
      <p:sp>
        <p:nvSpPr>
          <p:cNvPr id="9" name="文本框 8">
            <a:extLst>
              <a:ext uri="{FF2B5EF4-FFF2-40B4-BE49-F238E27FC236}">
                <a16:creationId xmlns:a16="http://schemas.microsoft.com/office/drawing/2014/main" id="{7054DBC5-78B5-40DC-9130-FE46847B2242}"/>
              </a:ext>
            </a:extLst>
          </p:cNvPr>
          <p:cNvSpPr txBox="1"/>
          <p:nvPr/>
        </p:nvSpPr>
        <p:spPr>
          <a:xfrm>
            <a:off x="2481979" y="1981295"/>
            <a:ext cx="1266693"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顺序图</a:t>
            </a:r>
          </a:p>
        </p:txBody>
      </p:sp>
      <p:pic>
        <p:nvPicPr>
          <p:cNvPr id="12" name="图片 11">
            <a:extLst>
              <a:ext uri="{FF2B5EF4-FFF2-40B4-BE49-F238E27FC236}">
                <a16:creationId xmlns:a16="http://schemas.microsoft.com/office/drawing/2014/main" id="{4606CDA9-9865-434F-84B8-C0B3827E4C63}"/>
              </a:ext>
            </a:extLst>
          </p:cNvPr>
          <p:cNvPicPr>
            <a:picLocks noChangeAspect="1"/>
          </p:cNvPicPr>
          <p:nvPr/>
        </p:nvPicPr>
        <p:blipFill>
          <a:blip r:embed="rId4"/>
          <a:stretch>
            <a:fillRect/>
          </a:stretch>
        </p:blipFill>
        <p:spPr>
          <a:xfrm>
            <a:off x="6651956" y="3151733"/>
            <a:ext cx="5029714" cy="1933714"/>
          </a:xfrm>
          <a:prstGeom prst="rect">
            <a:avLst/>
          </a:prstGeom>
        </p:spPr>
      </p:pic>
      <p:sp>
        <p:nvSpPr>
          <p:cNvPr id="13" name="文本框 12">
            <a:extLst>
              <a:ext uri="{FF2B5EF4-FFF2-40B4-BE49-F238E27FC236}">
                <a16:creationId xmlns:a16="http://schemas.microsoft.com/office/drawing/2014/main" id="{83FAE751-1970-4B4B-829D-7EB0A80AE9CB}"/>
              </a:ext>
            </a:extLst>
          </p:cNvPr>
          <p:cNvSpPr txBox="1"/>
          <p:nvPr/>
        </p:nvSpPr>
        <p:spPr>
          <a:xfrm>
            <a:off x="8278693" y="1981295"/>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对话框图</a:t>
            </a:r>
          </a:p>
        </p:txBody>
      </p:sp>
    </p:spTree>
    <p:extLst>
      <p:ext uri="{BB962C8B-B14F-4D97-AF65-F5344CB8AC3E}">
        <p14:creationId xmlns:p14="http://schemas.microsoft.com/office/powerpoint/2010/main" val="393596964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136143" y="519566"/>
              <a:ext cx="264647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35.Test case</a:t>
              </a:r>
              <a:endPar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F8D294B2-52A7-4383-B96C-D0236BAC7EEF}"/>
              </a:ext>
            </a:extLst>
          </p:cNvPr>
          <p:cNvPicPr>
            <a:picLocks noChangeAspect="1"/>
          </p:cNvPicPr>
          <p:nvPr/>
        </p:nvPicPr>
        <p:blipFill>
          <a:blip r:embed="rId3"/>
          <a:stretch>
            <a:fillRect/>
          </a:stretch>
        </p:blipFill>
        <p:spPr>
          <a:xfrm>
            <a:off x="741804" y="1320103"/>
            <a:ext cx="4620000" cy="5406666"/>
          </a:xfrm>
          <a:prstGeom prst="rect">
            <a:avLst/>
          </a:prstGeom>
        </p:spPr>
      </p:pic>
      <p:pic>
        <p:nvPicPr>
          <p:cNvPr id="16" name="图片 15">
            <a:extLst>
              <a:ext uri="{FF2B5EF4-FFF2-40B4-BE49-F238E27FC236}">
                <a16:creationId xmlns:a16="http://schemas.microsoft.com/office/drawing/2014/main" id="{E9A9A6A3-8D02-4091-868F-9F905E5F9375}"/>
              </a:ext>
            </a:extLst>
          </p:cNvPr>
          <p:cNvPicPr>
            <a:picLocks noChangeAspect="1"/>
          </p:cNvPicPr>
          <p:nvPr/>
        </p:nvPicPr>
        <p:blipFill>
          <a:blip r:embed="rId4"/>
          <a:stretch>
            <a:fillRect/>
          </a:stretch>
        </p:blipFill>
        <p:spPr>
          <a:xfrm>
            <a:off x="7652209" y="1432875"/>
            <a:ext cx="2157143" cy="5371429"/>
          </a:xfrm>
          <a:prstGeom prst="rect">
            <a:avLst/>
          </a:prstGeom>
        </p:spPr>
      </p:pic>
      <p:sp>
        <p:nvSpPr>
          <p:cNvPr id="6" name="矩形 5">
            <a:extLst>
              <a:ext uri="{FF2B5EF4-FFF2-40B4-BE49-F238E27FC236}">
                <a16:creationId xmlns:a16="http://schemas.microsoft.com/office/drawing/2014/main" id="{DFDD93A2-2D44-479B-8CBB-9C032225E94F}"/>
              </a:ext>
            </a:extLst>
          </p:cNvPr>
          <p:cNvSpPr/>
          <p:nvPr/>
        </p:nvSpPr>
        <p:spPr>
          <a:xfrm>
            <a:off x="4272314" y="1403454"/>
            <a:ext cx="34387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黑盒测试用例标准：划分等价类</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F3D0C557-95EA-43C0-B864-19E137A45738}"/>
              </a:ext>
            </a:extLst>
          </p:cNvPr>
          <p:cNvSpPr/>
          <p:nvPr/>
        </p:nvSpPr>
        <p:spPr>
          <a:xfrm>
            <a:off x="9518182" y="1394028"/>
            <a:ext cx="267223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用例编号标准：</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TCC-</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游客，</a:t>
            </a: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TCM-</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管理员</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TCT-</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教师，</a:t>
            </a: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TCS-</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学生</a:t>
            </a:r>
          </a:p>
        </p:txBody>
      </p:sp>
    </p:spTree>
    <p:extLst>
      <p:ext uri="{BB962C8B-B14F-4D97-AF65-F5344CB8AC3E}">
        <p14:creationId xmlns:p14="http://schemas.microsoft.com/office/powerpoint/2010/main" val="318422799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08148"/>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855846" y="519566"/>
              <a:ext cx="244969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37.</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用户手册</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6" name="图片 5">
            <a:extLst>
              <a:ext uri="{FF2B5EF4-FFF2-40B4-BE49-F238E27FC236}">
                <a16:creationId xmlns:a16="http://schemas.microsoft.com/office/drawing/2014/main" id="{36C5E355-2B16-47D8-A50A-B287E77F6B7A}"/>
              </a:ext>
            </a:extLst>
          </p:cNvPr>
          <p:cNvPicPr>
            <a:picLocks noChangeAspect="1"/>
          </p:cNvPicPr>
          <p:nvPr/>
        </p:nvPicPr>
        <p:blipFill>
          <a:blip r:embed="rId3"/>
          <a:stretch>
            <a:fillRect/>
          </a:stretch>
        </p:blipFill>
        <p:spPr>
          <a:xfrm>
            <a:off x="2145656" y="1177210"/>
            <a:ext cx="1944572" cy="5091810"/>
          </a:xfrm>
          <a:prstGeom prst="rect">
            <a:avLst/>
          </a:prstGeom>
        </p:spPr>
      </p:pic>
      <p:pic>
        <p:nvPicPr>
          <p:cNvPr id="12" name="图片 11">
            <a:extLst>
              <a:ext uri="{FF2B5EF4-FFF2-40B4-BE49-F238E27FC236}">
                <a16:creationId xmlns:a16="http://schemas.microsoft.com/office/drawing/2014/main" id="{93C3FE7D-C1A5-4160-AAD5-4EAD28F6CA25}"/>
              </a:ext>
            </a:extLst>
          </p:cNvPr>
          <p:cNvPicPr>
            <a:picLocks noChangeAspect="1"/>
          </p:cNvPicPr>
          <p:nvPr/>
        </p:nvPicPr>
        <p:blipFill>
          <a:blip r:embed="rId4"/>
          <a:stretch>
            <a:fillRect/>
          </a:stretch>
        </p:blipFill>
        <p:spPr>
          <a:xfrm>
            <a:off x="7386957" y="1177211"/>
            <a:ext cx="4665715" cy="5515616"/>
          </a:xfrm>
          <a:prstGeom prst="rect">
            <a:avLst/>
          </a:prstGeom>
        </p:spPr>
      </p:pic>
      <p:pic>
        <p:nvPicPr>
          <p:cNvPr id="13" name="图片 12">
            <a:extLst>
              <a:ext uri="{FF2B5EF4-FFF2-40B4-BE49-F238E27FC236}">
                <a16:creationId xmlns:a16="http://schemas.microsoft.com/office/drawing/2014/main" id="{43FC0568-17ED-4F09-B1BE-F9E33D48B15B}"/>
              </a:ext>
            </a:extLst>
          </p:cNvPr>
          <p:cNvPicPr>
            <a:picLocks noChangeAspect="1"/>
          </p:cNvPicPr>
          <p:nvPr/>
        </p:nvPicPr>
        <p:blipFill>
          <a:blip r:embed="rId5"/>
          <a:stretch>
            <a:fillRect/>
          </a:stretch>
        </p:blipFill>
        <p:spPr>
          <a:xfrm>
            <a:off x="5378418" y="1177210"/>
            <a:ext cx="1736381" cy="5561334"/>
          </a:xfrm>
          <a:prstGeom prst="rect">
            <a:avLst/>
          </a:prstGeom>
        </p:spPr>
      </p:pic>
      <p:sp>
        <p:nvSpPr>
          <p:cNvPr id="14" name="文本框 13">
            <a:extLst>
              <a:ext uri="{FF2B5EF4-FFF2-40B4-BE49-F238E27FC236}">
                <a16:creationId xmlns:a16="http://schemas.microsoft.com/office/drawing/2014/main" id="{9355FEEA-7CD6-482C-A7F2-CEA2C29AD2B8}"/>
              </a:ext>
            </a:extLst>
          </p:cNvPr>
          <p:cNvSpPr txBox="1"/>
          <p:nvPr/>
        </p:nvSpPr>
        <p:spPr>
          <a:xfrm>
            <a:off x="1306041" y="1177210"/>
            <a:ext cx="7761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APP</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977D7F7-B84E-4DED-A54F-46F959D89981}"/>
              </a:ext>
            </a:extLst>
          </p:cNvPr>
          <p:cNvSpPr txBox="1"/>
          <p:nvPr/>
        </p:nvSpPr>
        <p:spPr>
          <a:xfrm>
            <a:off x="4578199" y="1177210"/>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网页</a:t>
            </a:r>
          </a:p>
        </p:txBody>
      </p:sp>
    </p:spTree>
    <p:extLst>
      <p:ext uri="{BB962C8B-B14F-4D97-AF65-F5344CB8AC3E}">
        <p14:creationId xmlns:p14="http://schemas.microsoft.com/office/powerpoint/2010/main" val="180347796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65515" y="526834"/>
              <a:ext cx="3230354"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38.</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内部评审</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44485A1E-7400-4FDD-AD9A-94A5634C18EC}"/>
              </a:ext>
            </a:extLst>
          </p:cNvPr>
          <p:cNvPicPr>
            <a:picLocks noChangeAspect="1"/>
          </p:cNvPicPr>
          <p:nvPr/>
        </p:nvPicPr>
        <p:blipFill>
          <a:blip r:embed="rId3"/>
          <a:stretch>
            <a:fillRect/>
          </a:stretch>
        </p:blipFill>
        <p:spPr>
          <a:xfrm>
            <a:off x="4150383" y="1147103"/>
            <a:ext cx="3560000" cy="5606667"/>
          </a:xfrm>
          <a:prstGeom prst="rect">
            <a:avLst/>
          </a:prstGeom>
        </p:spPr>
      </p:pic>
    </p:spTree>
    <p:extLst>
      <p:ext uri="{BB962C8B-B14F-4D97-AF65-F5344CB8AC3E}">
        <p14:creationId xmlns:p14="http://schemas.microsoft.com/office/powerpoint/2010/main" val="56964442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055148" y="526834"/>
              <a:ext cx="405109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39.</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评审内容修改</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6" name="图片 5">
            <a:extLst>
              <a:ext uri="{FF2B5EF4-FFF2-40B4-BE49-F238E27FC236}">
                <a16:creationId xmlns:a16="http://schemas.microsoft.com/office/drawing/2014/main" id="{20D533FB-800E-48BE-BFB6-5B98AAD6AEC2}"/>
              </a:ext>
            </a:extLst>
          </p:cNvPr>
          <p:cNvPicPr>
            <a:picLocks noChangeAspect="1"/>
          </p:cNvPicPr>
          <p:nvPr/>
        </p:nvPicPr>
        <p:blipFill>
          <a:blip r:embed="rId3"/>
          <a:stretch>
            <a:fillRect/>
          </a:stretch>
        </p:blipFill>
        <p:spPr>
          <a:xfrm>
            <a:off x="2698063" y="2710762"/>
            <a:ext cx="6794286" cy="2198476"/>
          </a:xfrm>
          <a:prstGeom prst="rect">
            <a:avLst/>
          </a:prstGeom>
        </p:spPr>
      </p:pic>
    </p:spTree>
    <p:extLst>
      <p:ext uri="{BB962C8B-B14F-4D97-AF65-F5344CB8AC3E}">
        <p14:creationId xmlns:p14="http://schemas.microsoft.com/office/powerpoint/2010/main" val="360929164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10827" y="526834"/>
              <a:ext cx="3539732"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40</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SRS Baseline</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6D20D616-549E-43DE-A76A-95EF17FA3F96}"/>
              </a:ext>
            </a:extLst>
          </p:cNvPr>
          <p:cNvPicPr>
            <a:picLocks noChangeAspect="1"/>
          </p:cNvPicPr>
          <p:nvPr/>
        </p:nvPicPr>
        <p:blipFill>
          <a:blip r:embed="rId3"/>
          <a:stretch>
            <a:fillRect/>
          </a:stretch>
        </p:blipFill>
        <p:spPr>
          <a:xfrm>
            <a:off x="1254028" y="1233972"/>
            <a:ext cx="10115550" cy="5410200"/>
          </a:xfrm>
          <a:prstGeom prst="rect">
            <a:avLst/>
          </a:prstGeom>
        </p:spPr>
      </p:pic>
    </p:spTree>
    <p:extLst>
      <p:ext uri="{BB962C8B-B14F-4D97-AF65-F5344CB8AC3E}">
        <p14:creationId xmlns:p14="http://schemas.microsoft.com/office/powerpoint/2010/main" val="155347597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84566" y="526834"/>
              <a:ext cx="339225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41</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需求管理工具</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AD8B55F0-C45F-4193-907D-9C04C7C3D7E2}"/>
              </a:ext>
            </a:extLst>
          </p:cNvPr>
          <p:cNvPicPr>
            <a:picLocks noChangeAspect="1"/>
          </p:cNvPicPr>
          <p:nvPr/>
        </p:nvPicPr>
        <p:blipFill>
          <a:blip r:embed="rId3"/>
          <a:stretch>
            <a:fillRect/>
          </a:stretch>
        </p:blipFill>
        <p:spPr>
          <a:xfrm>
            <a:off x="513224" y="1384286"/>
            <a:ext cx="6377143" cy="4851428"/>
          </a:xfrm>
          <a:prstGeom prst="rect">
            <a:avLst/>
          </a:prstGeom>
        </p:spPr>
      </p:pic>
      <p:pic>
        <p:nvPicPr>
          <p:cNvPr id="6" name="图片 5">
            <a:extLst>
              <a:ext uri="{FF2B5EF4-FFF2-40B4-BE49-F238E27FC236}">
                <a16:creationId xmlns:a16="http://schemas.microsoft.com/office/drawing/2014/main" id="{E027755A-65F6-46F7-9626-4678FFFA8172}"/>
              </a:ext>
            </a:extLst>
          </p:cNvPr>
          <p:cNvPicPr>
            <a:picLocks noChangeAspect="1"/>
          </p:cNvPicPr>
          <p:nvPr/>
        </p:nvPicPr>
        <p:blipFill>
          <a:blip r:embed="rId4"/>
          <a:stretch>
            <a:fillRect/>
          </a:stretch>
        </p:blipFill>
        <p:spPr>
          <a:xfrm>
            <a:off x="7384740" y="1169942"/>
            <a:ext cx="4224894" cy="5151566"/>
          </a:xfrm>
          <a:prstGeom prst="rect">
            <a:avLst/>
          </a:prstGeom>
        </p:spPr>
      </p:pic>
    </p:spTree>
    <p:extLst>
      <p:ext uri="{BB962C8B-B14F-4D97-AF65-F5344CB8AC3E}">
        <p14:creationId xmlns:p14="http://schemas.microsoft.com/office/powerpoint/2010/main" val="188809873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180279" y="526834"/>
              <a:ext cx="3800831"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42</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CCB</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章程和人选</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2" name="表格 1">
            <a:extLst>
              <a:ext uri="{FF2B5EF4-FFF2-40B4-BE49-F238E27FC236}">
                <a16:creationId xmlns:a16="http://schemas.microsoft.com/office/drawing/2014/main" id="{824BF193-7695-4715-99BD-DD80E7B35BA9}"/>
              </a:ext>
            </a:extLst>
          </p:cNvPr>
          <p:cNvGraphicFramePr>
            <a:graphicFrameLocks noGrp="1"/>
          </p:cNvGraphicFramePr>
          <p:nvPr>
            <p:extLst>
              <p:ext uri="{D42A27DB-BD31-4B8C-83A1-F6EECF244321}">
                <p14:modId xmlns:p14="http://schemas.microsoft.com/office/powerpoint/2010/main" val="2245809706"/>
              </p:ext>
            </p:extLst>
          </p:nvPr>
        </p:nvGraphicFramePr>
        <p:xfrm>
          <a:off x="640860" y="1169942"/>
          <a:ext cx="5668010" cy="822960"/>
        </p:xfrm>
        <a:graphic>
          <a:graphicData uri="http://schemas.openxmlformats.org/drawingml/2006/table">
            <a:tbl>
              <a:tblPr/>
              <a:tblGrid>
                <a:gridCol w="838951">
                  <a:extLst>
                    <a:ext uri="{9D8B030D-6E8A-4147-A177-3AD203B41FA5}">
                      <a16:colId xmlns:a16="http://schemas.microsoft.com/office/drawing/2014/main" val="36723781"/>
                    </a:ext>
                  </a:extLst>
                </a:gridCol>
                <a:gridCol w="1066442">
                  <a:extLst>
                    <a:ext uri="{9D8B030D-6E8A-4147-A177-3AD203B41FA5}">
                      <a16:colId xmlns:a16="http://schemas.microsoft.com/office/drawing/2014/main" val="271274985"/>
                    </a:ext>
                  </a:extLst>
                </a:gridCol>
                <a:gridCol w="914400">
                  <a:extLst>
                    <a:ext uri="{9D8B030D-6E8A-4147-A177-3AD203B41FA5}">
                      <a16:colId xmlns:a16="http://schemas.microsoft.com/office/drawing/2014/main" val="3551504334"/>
                    </a:ext>
                  </a:extLst>
                </a:gridCol>
                <a:gridCol w="1167618">
                  <a:extLst>
                    <a:ext uri="{9D8B030D-6E8A-4147-A177-3AD203B41FA5}">
                      <a16:colId xmlns:a16="http://schemas.microsoft.com/office/drawing/2014/main" val="3836732367"/>
                    </a:ext>
                  </a:extLst>
                </a:gridCol>
                <a:gridCol w="1680599">
                  <a:extLst>
                    <a:ext uri="{9D8B030D-6E8A-4147-A177-3AD203B41FA5}">
                      <a16:colId xmlns:a16="http://schemas.microsoft.com/office/drawing/2014/main" val="4097340789"/>
                    </a:ext>
                  </a:extLst>
                </a:gridCol>
              </a:tblGrid>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dirty="0">
                          <a:effectLst/>
                        </a:rPr>
                        <a:t>姓名</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职称</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职位</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学号</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dirty="0">
                          <a:effectLst/>
                        </a:rPr>
                        <a:t>联系方式</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71923912"/>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黄叶轩</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主席</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en-US" sz="1800" kern="100">
                          <a:effectLst/>
                        </a:rPr>
                        <a:t>G15</a:t>
                      </a:r>
                      <a:r>
                        <a:rPr lang="zh-CN" sz="1800" kern="100">
                          <a:effectLst/>
                        </a:rPr>
                        <a:t>小组组长</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31601246</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31601246@stu.zucc.edu.cn</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722013805"/>
                  </a:ext>
                </a:extLst>
              </a:tr>
            </a:tbl>
          </a:graphicData>
        </a:graphic>
      </p:graphicFrame>
      <p:pic>
        <p:nvPicPr>
          <p:cNvPr id="6" name="图片 5">
            <a:extLst>
              <a:ext uri="{FF2B5EF4-FFF2-40B4-BE49-F238E27FC236}">
                <a16:creationId xmlns:a16="http://schemas.microsoft.com/office/drawing/2014/main" id="{657C705E-A00F-47E9-8F76-0343F5822E73}"/>
              </a:ext>
            </a:extLst>
          </p:cNvPr>
          <p:cNvPicPr>
            <a:picLocks noChangeAspect="1"/>
          </p:cNvPicPr>
          <p:nvPr/>
        </p:nvPicPr>
        <p:blipFill>
          <a:blip r:embed="rId3"/>
          <a:stretch>
            <a:fillRect/>
          </a:stretch>
        </p:blipFill>
        <p:spPr>
          <a:xfrm>
            <a:off x="6845838" y="1169942"/>
            <a:ext cx="4816257" cy="3987130"/>
          </a:xfrm>
          <a:prstGeom prst="rect">
            <a:avLst/>
          </a:prstGeom>
        </p:spPr>
      </p:pic>
      <p:pic>
        <p:nvPicPr>
          <p:cNvPr id="8" name="图片 7">
            <a:extLst>
              <a:ext uri="{FF2B5EF4-FFF2-40B4-BE49-F238E27FC236}">
                <a16:creationId xmlns:a16="http://schemas.microsoft.com/office/drawing/2014/main" id="{B0BECA88-9CD6-48D6-93F1-015A8EA1BEA0}"/>
              </a:ext>
            </a:extLst>
          </p:cNvPr>
          <p:cNvPicPr>
            <a:picLocks noChangeAspect="1"/>
          </p:cNvPicPr>
          <p:nvPr/>
        </p:nvPicPr>
        <p:blipFill>
          <a:blip r:embed="rId4"/>
          <a:stretch>
            <a:fillRect/>
          </a:stretch>
        </p:blipFill>
        <p:spPr>
          <a:xfrm>
            <a:off x="1784007" y="2282571"/>
            <a:ext cx="3381715" cy="3054858"/>
          </a:xfrm>
          <a:prstGeom prst="rect">
            <a:avLst/>
          </a:prstGeom>
        </p:spPr>
      </p:pic>
    </p:spTree>
    <p:extLst>
      <p:ext uri="{BB962C8B-B14F-4D97-AF65-F5344CB8AC3E}">
        <p14:creationId xmlns:p14="http://schemas.microsoft.com/office/powerpoint/2010/main" val="235184506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84566" y="526834"/>
              <a:ext cx="339225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43</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需求变更报告</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9" name="图片 8">
            <a:extLst>
              <a:ext uri="{FF2B5EF4-FFF2-40B4-BE49-F238E27FC236}">
                <a16:creationId xmlns:a16="http://schemas.microsoft.com/office/drawing/2014/main" id="{2AC177CF-77D4-46A9-8D87-C0956BE26A68}"/>
              </a:ext>
            </a:extLst>
          </p:cNvPr>
          <p:cNvPicPr>
            <a:picLocks noChangeAspect="1"/>
          </p:cNvPicPr>
          <p:nvPr/>
        </p:nvPicPr>
        <p:blipFill>
          <a:blip r:embed="rId3"/>
          <a:stretch>
            <a:fillRect/>
          </a:stretch>
        </p:blipFill>
        <p:spPr>
          <a:xfrm>
            <a:off x="6599394" y="1129304"/>
            <a:ext cx="4767428" cy="5469151"/>
          </a:xfrm>
          <a:prstGeom prst="rect">
            <a:avLst/>
          </a:prstGeom>
        </p:spPr>
      </p:pic>
      <p:pic>
        <p:nvPicPr>
          <p:cNvPr id="12" name="图片 11">
            <a:extLst>
              <a:ext uri="{FF2B5EF4-FFF2-40B4-BE49-F238E27FC236}">
                <a16:creationId xmlns:a16="http://schemas.microsoft.com/office/drawing/2014/main" id="{ECBC133F-ECD0-4964-9CF2-3E07837A1C86}"/>
              </a:ext>
            </a:extLst>
          </p:cNvPr>
          <p:cNvPicPr>
            <a:picLocks noChangeAspect="1"/>
          </p:cNvPicPr>
          <p:nvPr/>
        </p:nvPicPr>
        <p:blipFill>
          <a:blip r:embed="rId4"/>
          <a:stretch>
            <a:fillRect/>
          </a:stretch>
        </p:blipFill>
        <p:spPr>
          <a:xfrm>
            <a:off x="1291590" y="1169943"/>
            <a:ext cx="4299429" cy="5428512"/>
          </a:xfrm>
          <a:prstGeom prst="rect">
            <a:avLst/>
          </a:prstGeom>
        </p:spPr>
      </p:pic>
    </p:spTree>
    <p:extLst>
      <p:ext uri="{BB962C8B-B14F-4D97-AF65-F5344CB8AC3E}">
        <p14:creationId xmlns:p14="http://schemas.microsoft.com/office/powerpoint/2010/main" val="3824380915"/>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84565" y="526834"/>
              <a:ext cx="339225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44</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需求变更影响</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2A509EE6-FD67-4FBD-BD2E-8CAADCF1AF45}"/>
              </a:ext>
            </a:extLst>
          </p:cNvPr>
          <p:cNvPicPr>
            <a:picLocks noChangeAspect="1"/>
          </p:cNvPicPr>
          <p:nvPr/>
        </p:nvPicPr>
        <p:blipFill>
          <a:blip r:embed="rId3"/>
          <a:stretch>
            <a:fillRect/>
          </a:stretch>
        </p:blipFill>
        <p:spPr>
          <a:xfrm>
            <a:off x="3269465" y="1721939"/>
            <a:ext cx="5651482" cy="4176122"/>
          </a:xfrm>
          <a:prstGeom prst="rect">
            <a:avLst/>
          </a:prstGeom>
        </p:spPr>
      </p:pic>
    </p:spTree>
    <p:extLst>
      <p:ext uri="{BB962C8B-B14F-4D97-AF65-F5344CB8AC3E}">
        <p14:creationId xmlns:p14="http://schemas.microsoft.com/office/powerpoint/2010/main" val="111001602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5"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需求项目计划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1FD19567-5E08-444E-95DB-A3D60881340E}"/>
              </a:ext>
            </a:extLst>
          </p:cNvPr>
          <p:cNvPicPr>
            <a:picLocks noChangeAspect="1"/>
          </p:cNvPicPr>
          <p:nvPr/>
        </p:nvPicPr>
        <p:blipFill>
          <a:blip r:embed="rId3"/>
          <a:stretch>
            <a:fillRect/>
          </a:stretch>
        </p:blipFill>
        <p:spPr>
          <a:xfrm>
            <a:off x="0" y="1314590"/>
            <a:ext cx="3704000" cy="5227612"/>
          </a:xfrm>
          <a:prstGeom prst="rect">
            <a:avLst/>
          </a:prstGeom>
        </p:spPr>
      </p:pic>
      <p:pic>
        <p:nvPicPr>
          <p:cNvPr id="6" name="图片 5">
            <a:extLst>
              <a:ext uri="{FF2B5EF4-FFF2-40B4-BE49-F238E27FC236}">
                <a16:creationId xmlns:a16="http://schemas.microsoft.com/office/drawing/2014/main" id="{7251F3D5-A5F2-4A45-B035-E8EF6B58D15D}"/>
              </a:ext>
            </a:extLst>
          </p:cNvPr>
          <p:cNvPicPr>
            <a:picLocks noChangeAspect="1"/>
          </p:cNvPicPr>
          <p:nvPr/>
        </p:nvPicPr>
        <p:blipFill>
          <a:blip r:embed="rId4"/>
          <a:stretch>
            <a:fillRect/>
          </a:stretch>
        </p:blipFill>
        <p:spPr>
          <a:xfrm>
            <a:off x="3704000" y="1523333"/>
            <a:ext cx="4366667" cy="4573333"/>
          </a:xfrm>
          <a:prstGeom prst="rect">
            <a:avLst/>
          </a:prstGeom>
        </p:spPr>
      </p:pic>
      <p:pic>
        <p:nvPicPr>
          <p:cNvPr id="2" name="图片 1">
            <a:extLst>
              <a:ext uri="{FF2B5EF4-FFF2-40B4-BE49-F238E27FC236}">
                <a16:creationId xmlns:a16="http://schemas.microsoft.com/office/drawing/2014/main" id="{7B60FFD7-1135-4166-A77D-965E5C01DFD5}"/>
              </a:ext>
            </a:extLst>
          </p:cNvPr>
          <p:cNvPicPr>
            <a:picLocks noChangeAspect="1"/>
          </p:cNvPicPr>
          <p:nvPr/>
        </p:nvPicPr>
        <p:blipFill>
          <a:blip r:embed="rId5"/>
          <a:stretch>
            <a:fillRect/>
          </a:stretch>
        </p:blipFill>
        <p:spPr>
          <a:xfrm>
            <a:off x="8070667" y="1499055"/>
            <a:ext cx="4205097" cy="3447288"/>
          </a:xfrm>
          <a:prstGeom prst="rect">
            <a:avLst/>
          </a:prstGeom>
        </p:spPr>
      </p:pic>
    </p:spTree>
    <p:extLst>
      <p:ext uri="{BB962C8B-B14F-4D97-AF65-F5344CB8AC3E}">
        <p14:creationId xmlns:p14="http://schemas.microsoft.com/office/powerpoint/2010/main" val="2569363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2804004" y="526834"/>
              <a:ext cx="6553379"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45</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建议的变更如何影响任务的执行</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6266BBF3-8096-4309-B419-F62D96D38A64}"/>
              </a:ext>
            </a:extLst>
          </p:cNvPr>
          <p:cNvPicPr>
            <a:picLocks noChangeAspect="1"/>
          </p:cNvPicPr>
          <p:nvPr/>
        </p:nvPicPr>
        <p:blipFill>
          <a:blip r:embed="rId3"/>
          <a:stretch>
            <a:fillRect/>
          </a:stretch>
        </p:blipFill>
        <p:spPr>
          <a:xfrm>
            <a:off x="347272" y="1169942"/>
            <a:ext cx="6466667" cy="5190476"/>
          </a:xfrm>
          <a:prstGeom prst="rect">
            <a:avLst/>
          </a:prstGeom>
        </p:spPr>
      </p:pic>
      <p:pic>
        <p:nvPicPr>
          <p:cNvPr id="6" name="图片 5">
            <a:extLst>
              <a:ext uri="{FF2B5EF4-FFF2-40B4-BE49-F238E27FC236}">
                <a16:creationId xmlns:a16="http://schemas.microsoft.com/office/drawing/2014/main" id="{8CD00801-1F9C-4DBF-9C46-0D64C68CE3AB}"/>
              </a:ext>
            </a:extLst>
          </p:cNvPr>
          <p:cNvPicPr>
            <a:picLocks noChangeAspect="1"/>
          </p:cNvPicPr>
          <p:nvPr/>
        </p:nvPicPr>
        <p:blipFill>
          <a:blip r:embed="rId4"/>
          <a:stretch>
            <a:fillRect/>
          </a:stretch>
        </p:blipFill>
        <p:spPr>
          <a:xfrm>
            <a:off x="6459461" y="2560744"/>
            <a:ext cx="5383680" cy="1881334"/>
          </a:xfrm>
          <a:prstGeom prst="rect">
            <a:avLst/>
          </a:prstGeom>
        </p:spPr>
      </p:pic>
    </p:spTree>
    <p:extLst>
      <p:ext uri="{BB962C8B-B14F-4D97-AF65-F5344CB8AC3E}">
        <p14:creationId xmlns:p14="http://schemas.microsoft.com/office/powerpoint/2010/main" val="155675243"/>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44438" y="541806"/>
              <a:ext cx="4501535"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46</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界面原型（网页端）</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4982AE22-313A-4AF2-9CDD-1BECC6C46F9A}"/>
              </a:ext>
            </a:extLst>
          </p:cNvPr>
          <p:cNvPicPr>
            <a:picLocks noChangeAspect="1"/>
          </p:cNvPicPr>
          <p:nvPr/>
        </p:nvPicPr>
        <p:blipFill>
          <a:blip r:embed="rId3"/>
          <a:stretch>
            <a:fillRect/>
          </a:stretch>
        </p:blipFill>
        <p:spPr>
          <a:xfrm>
            <a:off x="2744833" y="1817212"/>
            <a:ext cx="6974733" cy="4529598"/>
          </a:xfrm>
          <a:prstGeom prst="rect">
            <a:avLst/>
          </a:prstGeom>
        </p:spPr>
      </p:pic>
    </p:spTree>
    <p:extLst>
      <p:ext uri="{BB962C8B-B14F-4D97-AF65-F5344CB8AC3E}">
        <p14:creationId xmlns:p14="http://schemas.microsoft.com/office/powerpoint/2010/main" val="1308961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30813" y="541806"/>
              <a:ext cx="4528786"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47</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界面原型（</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APP</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端）</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339F48F4-DAFA-4545-9AAE-7DA2F01A7F60}"/>
              </a:ext>
            </a:extLst>
          </p:cNvPr>
          <p:cNvPicPr>
            <a:picLocks noChangeAspect="1"/>
          </p:cNvPicPr>
          <p:nvPr/>
        </p:nvPicPr>
        <p:blipFill>
          <a:blip r:embed="rId3"/>
          <a:stretch>
            <a:fillRect/>
          </a:stretch>
        </p:blipFill>
        <p:spPr>
          <a:xfrm>
            <a:off x="4754700" y="1437361"/>
            <a:ext cx="2681010" cy="5216302"/>
          </a:xfrm>
          <a:prstGeom prst="rect">
            <a:avLst/>
          </a:prstGeom>
        </p:spPr>
      </p:pic>
    </p:spTree>
    <p:extLst>
      <p:ext uri="{BB962C8B-B14F-4D97-AF65-F5344CB8AC3E}">
        <p14:creationId xmlns:p14="http://schemas.microsoft.com/office/powerpoint/2010/main" val="297140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870361" y="541806"/>
              <a:ext cx="244969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48</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后续计划</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94E1E8A5-6727-4ABA-87AC-5A50B515ED2B}"/>
              </a:ext>
            </a:extLst>
          </p:cNvPr>
          <p:cNvPicPr>
            <a:picLocks noChangeAspect="1"/>
          </p:cNvPicPr>
          <p:nvPr/>
        </p:nvPicPr>
        <p:blipFill>
          <a:blip r:embed="rId3"/>
          <a:stretch>
            <a:fillRect/>
          </a:stretch>
        </p:blipFill>
        <p:spPr>
          <a:xfrm>
            <a:off x="4637206" y="2930571"/>
            <a:ext cx="2916000" cy="1758857"/>
          </a:xfrm>
          <a:prstGeom prst="rect">
            <a:avLst/>
          </a:prstGeom>
        </p:spPr>
      </p:pic>
    </p:spTree>
    <p:extLst>
      <p:ext uri="{BB962C8B-B14F-4D97-AF65-F5344CB8AC3E}">
        <p14:creationId xmlns:p14="http://schemas.microsoft.com/office/powerpoint/2010/main" val="2968027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59993" y="541806"/>
              <a:ext cx="3270429"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49</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课程外的作业</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4E525672-3C46-485A-B4B4-F39DF601DC24}"/>
              </a:ext>
            </a:extLst>
          </p:cNvPr>
          <p:cNvSpPr txBox="1"/>
          <p:nvPr/>
        </p:nvSpPr>
        <p:spPr>
          <a:xfrm>
            <a:off x="3308208" y="2471172"/>
            <a:ext cx="5573995" cy="2677656"/>
          </a:xfrm>
          <a:prstGeom prst="rect">
            <a:avLst/>
          </a:prstGeom>
          <a:noFill/>
        </p:spPr>
        <p:txBody>
          <a:bodyPr wrap="square" rtlCol="0">
            <a:spAutoFit/>
          </a:bodyPr>
          <a:lstStyle/>
          <a:p>
            <a:r>
              <a:rPr lang="zh-CN" altLang="en-US" sz="2800" dirty="0"/>
              <a:t>我们自己设想了一些原型更细节的东西，考虑了如果我们小组把这个网站要实现出来要用到什么知识，还欠缺什么。希望以后有机会能用原型画出来并自己用代码把整个项目实现出来。</a:t>
            </a:r>
          </a:p>
        </p:txBody>
      </p:sp>
    </p:spTree>
    <p:extLst>
      <p:ext uri="{BB962C8B-B14F-4D97-AF65-F5344CB8AC3E}">
        <p14:creationId xmlns:p14="http://schemas.microsoft.com/office/powerpoint/2010/main" val="951831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282253" y="541806"/>
              <a:ext cx="362591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50.TeamBuilding</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1B47DF54-F6E2-4267-A03C-6E532BC08854}"/>
              </a:ext>
            </a:extLst>
          </p:cNvPr>
          <p:cNvPicPr>
            <a:picLocks noChangeAspect="1"/>
          </p:cNvPicPr>
          <p:nvPr/>
        </p:nvPicPr>
        <p:blipFill>
          <a:blip r:embed="rId3"/>
          <a:stretch>
            <a:fillRect/>
          </a:stretch>
        </p:blipFill>
        <p:spPr>
          <a:xfrm>
            <a:off x="7908164" y="1466600"/>
            <a:ext cx="2981202" cy="5303980"/>
          </a:xfrm>
          <a:prstGeom prst="rect">
            <a:avLst/>
          </a:prstGeom>
        </p:spPr>
      </p:pic>
      <p:pic>
        <p:nvPicPr>
          <p:cNvPr id="4" name="图片 3">
            <a:extLst>
              <a:ext uri="{FF2B5EF4-FFF2-40B4-BE49-F238E27FC236}">
                <a16:creationId xmlns:a16="http://schemas.microsoft.com/office/drawing/2014/main" id="{F04A6AD9-BE42-47C5-A893-EE559AF9CD23}"/>
              </a:ext>
            </a:extLst>
          </p:cNvPr>
          <p:cNvPicPr>
            <a:picLocks noChangeAspect="1"/>
          </p:cNvPicPr>
          <p:nvPr/>
        </p:nvPicPr>
        <p:blipFill>
          <a:blip r:embed="rId4"/>
          <a:stretch>
            <a:fillRect/>
          </a:stretch>
        </p:blipFill>
        <p:spPr>
          <a:xfrm>
            <a:off x="731452" y="1804035"/>
            <a:ext cx="5349240" cy="4011930"/>
          </a:xfrm>
          <a:prstGeom prst="rect">
            <a:avLst/>
          </a:prstGeom>
        </p:spPr>
      </p:pic>
    </p:spTree>
    <p:extLst>
      <p:ext uri="{BB962C8B-B14F-4D97-AF65-F5344CB8AC3E}">
        <p14:creationId xmlns:p14="http://schemas.microsoft.com/office/powerpoint/2010/main" val="2676825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59995" y="541806"/>
              <a:ext cx="3270429"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1</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项目总结报告</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07656680-9942-40CE-AF4E-5EF35FF59749}"/>
              </a:ext>
            </a:extLst>
          </p:cNvPr>
          <p:cNvPicPr>
            <a:picLocks noChangeAspect="1"/>
          </p:cNvPicPr>
          <p:nvPr/>
        </p:nvPicPr>
        <p:blipFill>
          <a:blip r:embed="rId3"/>
          <a:stretch>
            <a:fillRect/>
          </a:stretch>
        </p:blipFill>
        <p:spPr>
          <a:xfrm>
            <a:off x="1676726" y="1332203"/>
            <a:ext cx="4073524" cy="5330790"/>
          </a:xfrm>
          <a:prstGeom prst="rect">
            <a:avLst/>
          </a:prstGeom>
        </p:spPr>
      </p:pic>
      <p:pic>
        <p:nvPicPr>
          <p:cNvPr id="6" name="图片 5">
            <a:extLst>
              <a:ext uri="{FF2B5EF4-FFF2-40B4-BE49-F238E27FC236}">
                <a16:creationId xmlns:a16="http://schemas.microsoft.com/office/drawing/2014/main" id="{900C413D-43E1-4636-9E8F-1D6DA55695BB}"/>
              </a:ext>
            </a:extLst>
          </p:cNvPr>
          <p:cNvPicPr>
            <a:picLocks noChangeAspect="1"/>
          </p:cNvPicPr>
          <p:nvPr/>
        </p:nvPicPr>
        <p:blipFill>
          <a:blip r:embed="rId4"/>
          <a:stretch>
            <a:fillRect/>
          </a:stretch>
        </p:blipFill>
        <p:spPr>
          <a:xfrm>
            <a:off x="6614467" y="1332202"/>
            <a:ext cx="2883428" cy="5148190"/>
          </a:xfrm>
          <a:prstGeom prst="rect">
            <a:avLst/>
          </a:prstGeom>
        </p:spPr>
      </p:pic>
    </p:spTree>
    <p:extLst>
      <p:ext uri="{BB962C8B-B14F-4D97-AF65-F5344CB8AC3E}">
        <p14:creationId xmlns:p14="http://schemas.microsoft.com/office/powerpoint/2010/main" val="88315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44443" y="541806"/>
              <a:ext cx="4501535"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52.</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项目总结经验与教训</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4C78D773-2344-4AC7-ADD0-B2A13B84CED2}"/>
              </a:ext>
            </a:extLst>
          </p:cNvPr>
          <p:cNvPicPr>
            <a:picLocks noChangeAspect="1"/>
          </p:cNvPicPr>
          <p:nvPr/>
        </p:nvPicPr>
        <p:blipFill>
          <a:blip r:embed="rId3"/>
          <a:stretch>
            <a:fillRect/>
          </a:stretch>
        </p:blipFill>
        <p:spPr>
          <a:xfrm>
            <a:off x="2526063" y="2256857"/>
            <a:ext cx="7138286" cy="3106285"/>
          </a:xfrm>
          <a:prstGeom prst="rect">
            <a:avLst/>
          </a:prstGeom>
        </p:spPr>
      </p:pic>
    </p:spTree>
    <p:extLst>
      <p:ext uri="{BB962C8B-B14F-4D97-AF65-F5344CB8AC3E}">
        <p14:creationId xmlns:p14="http://schemas.microsoft.com/office/powerpoint/2010/main" val="738528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254813" y="541806"/>
              <a:ext cx="3680798"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组员绩效与评价</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4" name="表格 3">
            <a:extLst>
              <a:ext uri="{FF2B5EF4-FFF2-40B4-BE49-F238E27FC236}">
                <a16:creationId xmlns:a16="http://schemas.microsoft.com/office/drawing/2014/main" id="{BD578B01-E9A0-476F-AD3D-5412E29F7928}"/>
              </a:ext>
            </a:extLst>
          </p:cNvPr>
          <p:cNvGraphicFramePr>
            <a:graphicFrameLocks noGrp="1"/>
          </p:cNvGraphicFramePr>
          <p:nvPr>
            <p:extLst>
              <p:ext uri="{D42A27DB-BD31-4B8C-83A1-F6EECF244321}">
                <p14:modId xmlns:p14="http://schemas.microsoft.com/office/powerpoint/2010/main" val="1156813336"/>
              </p:ext>
            </p:extLst>
          </p:nvPr>
        </p:nvGraphicFramePr>
        <p:xfrm>
          <a:off x="6318445" y="1988819"/>
          <a:ext cx="5446615" cy="3303745"/>
        </p:xfrm>
        <a:graphic>
          <a:graphicData uri="http://schemas.openxmlformats.org/drawingml/2006/table">
            <a:tbl>
              <a:tblPr firstRow="1" firstCol="1" bandRow="1"/>
              <a:tblGrid>
                <a:gridCol w="904665">
                  <a:extLst>
                    <a:ext uri="{9D8B030D-6E8A-4147-A177-3AD203B41FA5}">
                      <a16:colId xmlns:a16="http://schemas.microsoft.com/office/drawing/2014/main" val="3522942603"/>
                    </a:ext>
                  </a:extLst>
                </a:gridCol>
                <a:gridCol w="4541950">
                  <a:extLst>
                    <a:ext uri="{9D8B030D-6E8A-4147-A177-3AD203B41FA5}">
                      <a16:colId xmlns:a16="http://schemas.microsoft.com/office/drawing/2014/main" val="4199927612"/>
                    </a:ext>
                  </a:extLst>
                </a:gridCol>
              </a:tblGrid>
              <a:tr h="411004">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评价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437542"/>
                  </a:ext>
                </a:extLst>
              </a:tr>
              <a:tr h="822007">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林鑫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界面的主要负责人，完成任务的主力军，任务都能及时完成，有时还能帮助其他组员完成任务，优秀的组员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5180113"/>
                  </a:ext>
                </a:extLst>
              </a:tr>
              <a:tr h="411004">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李逸欢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界面的主要负责人，能及时完成任务，好沟通，优秀的组员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328438"/>
                  </a:ext>
                </a:extLst>
              </a:tr>
              <a:tr h="822007">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李梦雷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文档的负责人，能够及时完成任务，有时会不够细心，访谈时都能很好的记录访谈要点，为文档修改提供关键依据。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087684"/>
                  </a:ext>
                </a:extLst>
              </a:tr>
              <a:tr h="822007">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胡锦波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rPr>
                        <a:t>文档的负责人，对于安排的任务不推辞，主动修改文档和</a:t>
                      </a:r>
                      <a:r>
                        <a:rPr lang="en-US" sz="1400" b="0" kern="100" dirty="0">
                          <a:effectLst/>
                          <a:latin typeface="微软雅黑" panose="020B0503020204020204" pitchFamily="34" charset="-122"/>
                          <a:ea typeface="微软雅黑" panose="020B0503020204020204" pitchFamily="34" charset="-122"/>
                          <a:cs typeface="Times New Roman" panose="02020603050405020304" pitchFamily="18" charset="0"/>
                        </a:rPr>
                        <a:t>PTT</a:t>
                      </a:r>
                      <a:r>
                        <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rPr>
                        <a:t>，是一个好的组员。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900787"/>
                  </a:ext>
                </a:extLst>
              </a:tr>
            </a:tbl>
          </a:graphicData>
        </a:graphic>
      </p:graphicFrame>
      <p:graphicFrame>
        <p:nvGraphicFramePr>
          <p:cNvPr id="6" name="表格 5">
            <a:extLst>
              <a:ext uri="{FF2B5EF4-FFF2-40B4-BE49-F238E27FC236}">
                <a16:creationId xmlns:a16="http://schemas.microsoft.com/office/drawing/2014/main" id="{88FF4D01-BDC8-4313-A92A-414E92E4530F}"/>
              </a:ext>
            </a:extLst>
          </p:cNvPr>
          <p:cNvGraphicFramePr>
            <a:graphicFrameLocks noGrp="1"/>
          </p:cNvGraphicFramePr>
          <p:nvPr>
            <p:extLst>
              <p:ext uri="{D42A27DB-BD31-4B8C-83A1-F6EECF244321}">
                <p14:modId xmlns:p14="http://schemas.microsoft.com/office/powerpoint/2010/main" val="1061298612"/>
              </p:ext>
            </p:extLst>
          </p:nvPr>
        </p:nvGraphicFramePr>
        <p:xfrm>
          <a:off x="380206" y="2010748"/>
          <a:ext cx="5715000" cy="3627120"/>
        </p:xfrm>
        <a:graphic>
          <a:graphicData uri="http://schemas.openxmlformats.org/drawingml/2006/table">
            <a:tbl>
              <a:tblPr firstRow="1" firstCol="1" bandRow="1"/>
              <a:tblGrid>
                <a:gridCol w="737091">
                  <a:extLst>
                    <a:ext uri="{9D8B030D-6E8A-4147-A177-3AD203B41FA5}">
                      <a16:colId xmlns:a16="http://schemas.microsoft.com/office/drawing/2014/main" val="1867989392"/>
                    </a:ext>
                  </a:extLst>
                </a:gridCol>
                <a:gridCol w="1007782">
                  <a:extLst>
                    <a:ext uri="{9D8B030D-6E8A-4147-A177-3AD203B41FA5}">
                      <a16:colId xmlns:a16="http://schemas.microsoft.com/office/drawing/2014/main" val="2336377012"/>
                    </a:ext>
                  </a:extLst>
                </a:gridCol>
                <a:gridCol w="629069">
                  <a:extLst>
                    <a:ext uri="{9D8B030D-6E8A-4147-A177-3AD203B41FA5}">
                      <a16:colId xmlns:a16="http://schemas.microsoft.com/office/drawing/2014/main" val="3398703887"/>
                    </a:ext>
                  </a:extLst>
                </a:gridCol>
                <a:gridCol w="632882">
                  <a:extLst>
                    <a:ext uri="{9D8B030D-6E8A-4147-A177-3AD203B41FA5}">
                      <a16:colId xmlns:a16="http://schemas.microsoft.com/office/drawing/2014/main" val="701762329"/>
                    </a:ext>
                  </a:extLst>
                </a:gridCol>
                <a:gridCol w="676726">
                  <a:extLst>
                    <a:ext uri="{9D8B030D-6E8A-4147-A177-3AD203B41FA5}">
                      <a16:colId xmlns:a16="http://schemas.microsoft.com/office/drawing/2014/main" val="3879054910"/>
                    </a:ext>
                  </a:extLst>
                </a:gridCol>
                <a:gridCol w="676726">
                  <a:extLst>
                    <a:ext uri="{9D8B030D-6E8A-4147-A177-3AD203B41FA5}">
                      <a16:colId xmlns:a16="http://schemas.microsoft.com/office/drawing/2014/main" val="3589892079"/>
                    </a:ext>
                  </a:extLst>
                </a:gridCol>
                <a:gridCol w="677362">
                  <a:extLst>
                    <a:ext uri="{9D8B030D-6E8A-4147-A177-3AD203B41FA5}">
                      <a16:colId xmlns:a16="http://schemas.microsoft.com/office/drawing/2014/main" val="4230947922"/>
                    </a:ext>
                  </a:extLst>
                </a:gridCol>
                <a:gridCol w="677362">
                  <a:extLst>
                    <a:ext uri="{9D8B030D-6E8A-4147-A177-3AD203B41FA5}">
                      <a16:colId xmlns:a16="http://schemas.microsoft.com/office/drawing/2014/main" val="3250190409"/>
                    </a:ext>
                  </a:extLst>
                </a:gridCol>
              </a:tblGrid>
              <a:tr h="296919">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名字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态度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工作量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完成时间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质量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总分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38606"/>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彭慧铭</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873178"/>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李逸欢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665158"/>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胡锦波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698361"/>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李梦雷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84</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942707"/>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林鑫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88</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2141848"/>
                  </a:ext>
                </a:extLst>
              </a:tr>
            </a:tbl>
          </a:graphicData>
        </a:graphic>
      </p:graphicFrame>
    </p:spTree>
    <p:extLst>
      <p:ext uri="{BB962C8B-B14F-4D97-AF65-F5344CB8AC3E}">
        <p14:creationId xmlns:p14="http://schemas.microsoft.com/office/powerpoint/2010/main" val="3848622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2818523" y="541806"/>
              <a:ext cx="6553379"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54.</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教师提出的移动课堂助理的需求</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 name="矩形 1">
            <a:extLst>
              <a:ext uri="{FF2B5EF4-FFF2-40B4-BE49-F238E27FC236}">
                <a16:creationId xmlns:a16="http://schemas.microsoft.com/office/drawing/2014/main" id="{D10076CC-2B95-4F7B-8324-D671BEE5E827}"/>
              </a:ext>
            </a:extLst>
          </p:cNvPr>
          <p:cNvSpPr/>
          <p:nvPr/>
        </p:nvSpPr>
        <p:spPr>
          <a:xfrm>
            <a:off x="2830285" y="2703864"/>
            <a:ext cx="7354723" cy="2783711"/>
          </a:xfrm>
          <a:prstGeom prst="rect">
            <a:avLst/>
          </a:prstGeom>
        </p:spPr>
        <p:txBody>
          <a:bodyPr wrap="square">
            <a:spAutoFit/>
          </a:bodyPr>
          <a:lstStyle/>
          <a:p>
            <a:pPr marL="228600" lvl="0" indent="-228600">
              <a:lnSpc>
                <a:spcPct val="120000"/>
              </a:lnSpc>
              <a:spcBef>
                <a:spcPts val="1000"/>
              </a:spcBef>
              <a:buFont typeface="Arial" panose="020B0604020202020204" pitchFamily="34" charset="0"/>
              <a:buChar char="•"/>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项目：新研</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228600" lvl="0" indent="-228600">
              <a:lnSpc>
                <a:spcPct val="120000"/>
              </a:lnSpc>
              <a:spcBef>
                <a:spcPts val="1000"/>
              </a:spcBef>
              <a:buFont typeface="Arial" panose="020B0604020202020204" pitchFamily="34" charset="0"/>
              <a:buChar char="•"/>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从可行性开始，沿着课程项目的做法重新开始</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228600" lvl="0" indent="-228600">
              <a:lnSpc>
                <a:spcPct val="120000"/>
              </a:lnSpc>
              <a:spcBef>
                <a:spcPts val="1000"/>
              </a:spcBef>
              <a:buFont typeface="Arial" panose="020B0604020202020204" pitchFamily="34" charset="0"/>
              <a:buChar char="•"/>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获取需求</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需求分析</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需求变更</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代码实现</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测试</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维护</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228600" lvl="0" indent="-228600">
              <a:lnSpc>
                <a:spcPct val="120000"/>
              </a:lnSpc>
              <a:spcBef>
                <a:spcPts val="1000"/>
              </a:spcBef>
              <a:buFont typeface="Arial" panose="020B0604020202020204" pitchFamily="34" charset="0"/>
              <a:buChar char="•"/>
            </a:pP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228600" lvl="0" indent="-228600">
              <a:lnSpc>
                <a:spcPct val="120000"/>
              </a:lnSpc>
              <a:spcBef>
                <a:spcPts val="1000"/>
              </a:spcBef>
              <a:buFont typeface="Arial" panose="020B0604020202020204" pitchFamily="34" charset="0"/>
              <a:buChar char="•"/>
            </a:pPr>
            <a:endPar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047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5"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项目会议记录</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9" name="图片 8">
            <a:extLst>
              <a:ext uri="{FF2B5EF4-FFF2-40B4-BE49-F238E27FC236}">
                <a16:creationId xmlns:a16="http://schemas.microsoft.com/office/drawing/2014/main" id="{FA32ADDF-2771-4874-8313-0203B4EBDB26}"/>
              </a:ext>
            </a:extLst>
          </p:cNvPr>
          <p:cNvPicPr>
            <a:picLocks noChangeAspect="1"/>
          </p:cNvPicPr>
          <p:nvPr/>
        </p:nvPicPr>
        <p:blipFill>
          <a:blip r:embed="rId3"/>
          <a:stretch>
            <a:fillRect/>
          </a:stretch>
        </p:blipFill>
        <p:spPr>
          <a:xfrm>
            <a:off x="4695751" y="2678391"/>
            <a:ext cx="2447925" cy="3238500"/>
          </a:xfrm>
          <a:prstGeom prst="rect">
            <a:avLst/>
          </a:prstGeom>
        </p:spPr>
      </p:pic>
      <p:sp>
        <p:nvSpPr>
          <p:cNvPr id="12" name="文本框 11">
            <a:extLst>
              <a:ext uri="{FF2B5EF4-FFF2-40B4-BE49-F238E27FC236}">
                <a16:creationId xmlns:a16="http://schemas.microsoft.com/office/drawing/2014/main" id="{06949A27-5363-4CB3-9DA7-32A70039DA74}"/>
              </a:ext>
            </a:extLst>
          </p:cNvPr>
          <p:cNvSpPr txBox="1"/>
          <p:nvPr/>
        </p:nvSpPr>
        <p:spPr>
          <a:xfrm>
            <a:off x="5211828" y="1888343"/>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日常会议</a:t>
            </a:r>
          </a:p>
        </p:txBody>
      </p:sp>
      <p:pic>
        <p:nvPicPr>
          <p:cNvPr id="14" name="图片 13">
            <a:extLst>
              <a:ext uri="{FF2B5EF4-FFF2-40B4-BE49-F238E27FC236}">
                <a16:creationId xmlns:a16="http://schemas.microsoft.com/office/drawing/2014/main" id="{633E3F02-A645-4B87-8589-AC9E869CCD7F}"/>
              </a:ext>
            </a:extLst>
          </p:cNvPr>
          <p:cNvPicPr>
            <a:picLocks noChangeAspect="1"/>
          </p:cNvPicPr>
          <p:nvPr/>
        </p:nvPicPr>
        <p:blipFill>
          <a:blip r:embed="rId4"/>
          <a:stretch>
            <a:fillRect/>
          </a:stretch>
        </p:blipFill>
        <p:spPr>
          <a:xfrm>
            <a:off x="7396161" y="1637590"/>
            <a:ext cx="4398000" cy="4962000"/>
          </a:xfrm>
          <a:prstGeom prst="rect">
            <a:avLst/>
          </a:prstGeom>
        </p:spPr>
      </p:pic>
      <p:pic>
        <p:nvPicPr>
          <p:cNvPr id="15" name="图片 14">
            <a:extLst>
              <a:ext uri="{FF2B5EF4-FFF2-40B4-BE49-F238E27FC236}">
                <a16:creationId xmlns:a16="http://schemas.microsoft.com/office/drawing/2014/main" id="{F3292D2B-D6AD-4D8C-AA39-0A649C024E84}"/>
              </a:ext>
            </a:extLst>
          </p:cNvPr>
          <p:cNvPicPr>
            <a:picLocks noChangeAspect="1"/>
          </p:cNvPicPr>
          <p:nvPr/>
        </p:nvPicPr>
        <p:blipFill>
          <a:blip r:embed="rId5"/>
          <a:stretch>
            <a:fillRect/>
          </a:stretch>
        </p:blipFill>
        <p:spPr>
          <a:xfrm>
            <a:off x="76888" y="1993843"/>
            <a:ext cx="4487619" cy="3923048"/>
          </a:xfrm>
          <a:prstGeom prst="rect">
            <a:avLst/>
          </a:prstGeom>
        </p:spPr>
      </p:pic>
    </p:spTree>
    <p:extLst>
      <p:ext uri="{BB962C8B-B14F-4D97-AF65-F5344CB8AC3E}">
        <p14:creationId xmlns:p14="http://schemas.microsoft.com/office/powerpoint/2010/main" val="2719450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4" name="PA_标题 1"/>
          <p:cNvSpPr txBox="1"/>
          <p:nvPr>
            <p:custDataLst>
              <p:tags r:id="rId1"/>
            </p:custDataLst>
          </p:nvPr>
        </p:nvSpPr>
        <p:spPr>
          <a:xfrm>
            <a:off x="997718" y="2796266"/>
            <a:ext cx="10361851"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1">
                    <a:lumMod val="75000"/>
                  </a:schemeClr>
                </a:solidFill>
                <a:latin typeface="微软雅黑" panose="020B0503020204020204" pitchFamily="34" charset="-122"/>
                <a:ea typeface="微软雅黑" panose="020B0503020204020204" pitchFamily="34" charset="-122"/>
              </a:rPr>
              <a:t>谢谢</a:t>
            </a:r>
            <a:r>
              <a:rPr lang="zh-CN" altLang="en-US" sz="6800" dirty="0">
                <a:solidFill>
                  <a:schemeClr val="accent4"/>
                </a:solidFill>
                <a:latin typeface="微软雅黑" panose="020B0503020204020204" pitchFamily="34" charset="-122"/>
                <a:ea typeface="微软雅黑" panose="020B0503020204020204" pitchFamily="34" charset="-122"/>
              </a:rPr>
              <a:t>您的</a:t>
            </a:r>
            <a:r>
              <a:rPr lang="zh-CN" altLang="en-US" sz="6800" dirty="0">
                <a:solidFill>
                  <a:schemeClr val="accent2"/>
                </a:solidFill>
                <a:latin typeface="微软雅黑" panose="020B0503020204020204" pitchFamily="34" charset="-122"/>
                <a:ea typeface="微软雅黑" panose="020B0503020204020204" pitchFamily="34" charset="-122"/>
              </a:rPr>
              <a:t>观看</a:t>
            </a:r>
            <a:r>
              <a:rPr lang="en-US" altLang="zh-CN" sz="6800" dirty="0">
                <a:solidFill>
                  <a:schemeClr val="accent3"/>
                </a:solidFill>
                <a:latin typeface="微软雅黑" panose="020B0503020204020204" pitchFamily="34" charset="-122"/>
                <a:ea typeface="微软雅黑" panose="020B0503020204020204" pitchFamily="34" charset="-122"/>
              </a:rPr>
              <a:t>!</a:t>
            </a:r>
            <a:endParaRPr lang="zh-CN" altLang="en-US" sz="6800" dirty="0">
              <a:solidFill>
                <a:schemeClr val="accent3"/>
              </a:solidFill>
              <a:latin typeface="微软雅黑" panose="020B0503020204020204" pitchFamily="34" charset="-122"/>
              <a:ea typeface="微软雅黑" panose="020B0503020204020204" pitchFamily="34" charset="-122"/>
            </a:endParaRPr>
          </a:p>
        </p:txBody>
      </p:sp>
      <p:sp>
        <p:nvSpPr>
          <p:cNvPr id="25" name="PA_副标题 2"/>
          <p:cNvSpPr txBox="1"/>
          <p:nvPr>
            <p:custDataLst>
              <p:tags r:id="rId2"/>
            </p:custDataLst>
          </p:nvPr>
        </p:nvSpPr>
        <p:spPr>
          <a:xfrm>
            <a:off x="1911999" y="4073021"/>
            <a:ext cx="853328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G19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小组制作</a:t>
            </a:r>
            <a:endParaRPr lang="zh-CN" sz="2000" dirty="0">
              <a:solidFill>
                <a:schemeClr val="bg1">
                  <a:lumMod val="50000"/>
                </a:schemeClr>
              </a:solidFill>
              <a:latin typeface="微软雅黑" panose="020B0503020204020204" pitchFamily="34" charset="-122"/>
              <a:ea typeface="微软雅黑" panose="020B0503020204020204" pitchFamily="34" charset="-122"/>
            </a:endParaRPr>
          </a:p>
          <a:p>
            <a:pPr marL="0" indent="0" algn="ctr">
              <a:buNone/>
            </a:pPr>
            <a:endParaRPr 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6" name="Group 38"/>
          <p:cNvGrpSpPr/>
          <p:nvPr/>
        </p:nvGrpSpPr>
        <p:grpSpPr>
          <a:xfrm flipH="1">
            <a:off x="5390680" y="5890640"/>
            <a:ext cx="1575060" cy="160804"/>
            <a:chOff x="5548426" y="3343939"/>
            <a:chExt cx="833173" cy="85061"/>
          </a:xfrm>
          <a:solidFill>
            <a:srgbClr val="1983B7"/>
          </a:solidFill>
        </p:grpSpPr>
        <p:sp>
          <p:nvSpPr>
            <p:cNvPr id="27" name="Oval 31"/>
            <p:cNvSpPr/>
            <p:nvPr/>
          </p:nvSpPr>
          <p:spPr>
            <a:xfrm>
              <a:off x="5548426"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28" name="Oval 32"/>
            <p:cNvSpPr/>
            <p:nvPr/>
          </p:nvSpPr>
          <p:spPr>
            <a:xfrm>
              <a:off x="5698049"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29" name="Oval 33"/>
            <p:cNvSpPr/>
            <p:nvPr/>
          </p:nvSpPr>
          <p:spPr>
            <a:xfrm>
              <a:off x="5847671"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0" name="Oval 34"/>
            <p:cNvSpPr/>
            <p:nvPr/>
          </p:nvSpPr>
          <p:spPr>
            <a:xfrm>
              <a:off x="5997294"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1" name="Oval 35"/>
            <p:cNvSpPr/>
            <p:nvPr/>
          </p:nvSpPr>
          <p:spPr>
            <a:xfrm>
              <a:off x="6146917"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2" name="Oval 36"/>
            <p:cNvSpPr/>
            <p:nvPr/>
          </p:nvSpPr>
          <p:spPr>
            <a:xfrm>
              <a:off x="6296538"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anim calcmode="lin" valueType="num">
                                      <p:cBhvr>
                                        <p:cTn id="8" dur="750" fill="hold"/>
                                        <p:tgtEl>
                                          <p:spTgt spid="24"/>
                                        </p:tgtEl>
                                        <p:attrNameLst>
                                          <p:attrName>ppt_x</p:attrName>
                                        </p:attrNameLst>
                                      </p:cBhvr>
                                      <p:tavLst>
                                        <p:tav tm="0">
                                          <p:val>
                                            <p:strVal val="#ppt_x"/>
                                          </p:val>
                                        </p:tav>
                                        <p:tav tm="100000">
                                          <p:val>
                                            <p:strVal val="#ppt_x"/>
                                          </p:val>
                                        </p:tav>
                                      </p:tavLst>
                                    </p:anim>
                                    <p:anim calcmode="lin" valueType="num">
                                      <p:cBhvr>
                                        <p:cTn id="9" dur="75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750"/>
                                        <p:tgtEl>
                                          <p:spTgt spid="26"/>
                                        </p:tgtEl>
                                      </p:cBhvr>
                                    </p:animEffect>
                                    <p:anim calcmode="lin" valueType="num">
                                      <p:cBhvr>
                                        <p:cTn id="13" dur="750" fill="hold"/>
                                        <p:tgtEl>
                                          <p:spTgt spid="26"/>
                                        </p:tgtEl>
                                        <p:attrNameLst>
                                          <p:attrName>ppt_x</p:attrName>
                                        </p:attrNameLst>
                                      </p:cBhvr>
                                      <p:tavLst>
                                        <p:tav tm="0">
                                          <p:val>
                                            <p:strVal val="#ppt_x"/>
                                          </p:val>
                                        </p:tav>
                                        <p:tav tm="100000">
                                          <p:val>
                                            <p:strVal val="#ppt_x"/>
                                          </p:val>
                                        </p:tav>
                                      </p:tavLst>
                                    </p:anim>
                                    <p:anim calcmode="lin" valueType="num">
                                      <p:cBhvr>
                                        <p:cTn id="14"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4"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内部评审记录</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5C7CD4C9-2A5A-46DA-AD71-833941CF3571}"/>
              </a:ext>
            </a:extLst>
          </p:cNvPr>
          <p:cNvPicPr>
            <a:picLocks noChangeAspect="1"/>
          </p:cNvPicPr>
          <p:nvPr/>
        </p:nvPicPr>
        <p:blipFill>
          <a:blip r:embed="rId3"/>
          <a:stretch>
            <a:fillRect/>
          </a:stretch>
        </p:blipFill>
        <p:spPr>
          <a:xfrm>
            <a:off x="2667327" y="2425220"/>
            <a:ext cx="2619048" cy="2152381"/>
          </a:xfrm>
          <a:prstGeom prst="rect">
            <a:avLst/>
          </a:prstGeom>
        </p:spPr>
      </p:pic>
      <p:pic>
        <p:nvPicPr>
          <p:cNvPr id="2" name="图片 1">
            <a:extLst>
              <a:ext uri="{FF2B5EF4-FFF2-40B4-BE49-F238E27FC236}">
                <a16:creationId xmlns:a16="http://schemas.microsoft.com/office/drawing/2014/main" id="{2FDA40AE-CD46-4883-A0D5-AE5F291AF8DC}"/>
              </a:ext>
            </a:extLst>
          </p:cNvPr>
          <p:cNvPicPr>
            <a:picLocks noChangeAspect="1"/>
          </p:cNvPicPr>
          <p:nvPr/>
        </p:nvPicPr>
        <p:blipFill>
          <a:blip r:embed="rId4"/>
          <a:stretch>
            <a:fillRect/>
          </a:stretch>
        </p:blipFill>
        <p:spPr>
          <a:xfrm>
            <a:off x="6133353" y="1437360"/>
            <a:ext cx="3707333" cy="5215248"/>
          </a:xfrm>
          <a:prstGeom prst="rect">
            <a:avLst/>
          </a:prstGeom>
        </p:spPr>
      </p:pic>
    </p:spTree>
    <p:extLst>
      <p:ext uri="{BB962C8B-B14F-4D97-AF65-F5344CB8AC3E}">
        <p14:creationId xmlns:p14="http://schemas.microsoft.com/office/powerpoint/2010/main" val="436424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5"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7.</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配置管理工具</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04A1803A-E562-47AD-8860-7DA6B1382E24}"/>
              </a:ext>
            </a:extLst>
          </p:cNvPr>
          <p:cNvPicPr>
            <a:picLocks noChangeAspect="1"/>
          </p:cNvPicPr>
          <p:nvPr/>
        </p:nvPicPr>
        <p:blipFill>
          <a:blip r:embed="rId3"/>
          <a:stretch>
            <a:fillRect/>
          </a:stretch>
        </p:blipFill>
        <p:spPr>
          <a:xfrm>
            <a:off x="1343728" y="1437360"/>
            <a:ext cx="9735532" cy="5206951"/>
          </a:xfrm>
          <a:prstGeom prst="rect">
            <a:avLst/>
          </a:prstGeom>
        </p:spPr>
      </p:pic>
    </p:spTree>
    <p:extLst>
      <p:ext uri="{BB962C8B-B14F-4D97-AF65-F5344CB8AC3E}">
        <p14:creationId xmlns:p14="http://schemas.microsoft.com/office/powerpoint/2010/main" val="3521253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4"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相关文档更新</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F43EEEF4-6A37-4BFE-8FBD-81515C3818D1}"/>
              </a:ext>
            </a:extLst>
          </p:cNvPr>
          <p:cNvPicPr>
            <a:picLocks noChangeAspect="1"/>
          </p:cNvPicPr>
          <p:nvPr/>
        </p:nvPicPr>
        <p:blipFill>
          <a:blip r:embed="rId3"/>
          <a:stretch>
            <a:fillRect/>
          </a:stretch>
        </p:blipFill>
        <p:spPr>
          <a:xfrm>
            <a:off x="6428221" y="3037478"/>
            <a:ext cx="5762192" cy="2028571"/>
          </a:xfrm>
          <a:prstGeom prst="rect">
            <a:avLst/>
          </a:prstGeom>
        </p:spPr>
      </p:pic>
      <p:pic>
        <p:nvPicPr>
          <p:cNvPr id="8" name="图片 7" descr="图片包含 屏幕截图&#10;&#10;自动生成的说明">
            <a:extLst>
              <a:ext uri="{FF2B5EF4-FFF2-40B4-BE49-F238E27FC236}">
                <a16:creationId xmlns:a16="http://schemas.microsoft.com/office/drawing/2014/main" id="{4B67AC93-0300-4CC1-B2CE-F6F1D374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841" y="1437360"/>
            <a:ext cx="5082980" cy="5171694"/>
          </a:xfrm>
          <a:prstGeom prst="rect">
            <a:avLst/>
          </a:prstGeom>
        </p:spPr>
      </p:pic>
    </p:spTree>
    <p:extLst>
      <p:ext uri="{BB962C8B-B14F-4D97-AF65-F5344CB8AC3E}">
        <p14:creationId xmlns:p14="http://schemas.microsoft.com/office/powerpoint/2010/main" val="1321236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1187</TotalTime>
  <Words>1628</Words>
  <Application>Microsoft Office PowerPoint</Application>
  <PresentationFormat>自定义</PresentationFormat>
  <Paragraphs>391</Paragraphs>
  <Slides>60</Slides>
  <Notes>60</Notes>
  <HiddenSlides>0</HiddenSlides>
  <MMClips>0</MMClips>
  <ScaleCrop>false</ScaleCrop>
  <HeadingPairs>
    <vt:vector size="8" baseType="variant">
      <vt:variant>
        <vt:lpstr>已用的字体</vt:lpstr>
      </vt:variant>
      <vt:variant>
        <vt:i4>14</vt:i4>
      </vt:variant>
      <vt:variant>
        <vt:lpstr>主题</vt:lpstr>
      </vt:variant>
      <vt:variant>
        <vt:i4>10</vt:i4>
      </vt:variant>
      <vt:variant>
        <vt:lpstr>嵌入 OLE 服务器</vt:lpstr>
      </vt:variant>
      <vt:variant>
        <vt:i4>1</vt:i4>
      </vt:variant>
      <vt:variant>
        <vt:lpstr>幻灯片标题</vt:lpstr>
      </vt:variant>
      <vt:variant>
        <vt:i4>60</vt:i4>
      </vt:variant>
    </vt:vector>
  </HeadingPairs>
  <TitlesOfParts>
    <vt:vector size="85" baseType="lpstr">
      <vt:lpstr>ITC Avant Garde Std Bk</vt:lpstr>
      <vt:lpstr>LiHei Pro</vt:lpstr>
      <vt:lpstr>Signika</vt:lpstr>
      <vt:lpstr>等线</vt:lpstr>
      <vt:lpstr>等线 Light</vt:lpstr>
      <vt:lpstr>迷你简汉真广标</vt:lpstr>
      <vt:lpstr>宋体</vt:lpstr>
      <vt:lpstr>微软雅黑</vt:lpstr>
      <vt:lpstr>微软雅黑 Light</vt:lpstr>
      <vt:lpstr>Arial</vt:lpstr>
      <vt:lpstr>Calibri</vt:lpstr>
      <vt:lpstr>Calibri Light</vt:lpstr>
      <vt:lpstr>Impact</vt:lpstr>
      <vt:lpstr>Times New Roman</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keywords>http:/www.ypppt.com</cp:keywords>
  <dc:description>http://www.ypppt.com/</dc:description>
  <cp:lastModifiedBy>鑫 林</cp:lastModifiedBy>
  <cp:revision>1109</cp:revision>
  <dcterms:created xsi:type="dcterms:W3CDTF">2015-12-01T09:06:00Z</dcterms:created>
  <dcterms:modified xsi:type="dcterms:W3CDTF">2019-01-16T13:03:22Z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